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76" r:id="rId5"/>
  </p:sldMasterIdLst>
  <p:notesMasterIdLst>
    <p:notesMasterId r:id="rId19"/>
  </p:notesMasterIdLst>
  <p:sldIdLst>
    <p:sldId id="258" r:id="rId6"/>
    <p:sldId id="298" r:id="rId7"/>
    <p:sldId id="305" r:id="rId8"/>
    <p:sldId id="302" r:id="rId9"/>
    <p:sldId id="306" r:id="rId10"/>
    <p:sldId id="304" r:id="rId11"/>
    <p:sldId id="296" r:id="rId12"/>
    <p:sldId id="301" r:id="rId13"/>
    <p:sldId id="307" r:id="rId14"/>
    <p:sldId id="308" r:id="rId15"/>
    <p:sldId id="310" r:id="rId16"/>
    <p:sldId id="309" r:id="rId17"/>
    <p:sldId id="290"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F30"/>
    <a:srgbClr val="301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16" autoAdjust="0"/>
  </p:normalViewPr>
  <p:slideViewPr>
    <p:cSldViewPr snapToGrid="0">
      <p:cViewPr varScale="1">
        <p:scale>
          <a:sx n="72" d="100"/>
          <a:sy n="72" d="100"/>
        </p:scale>
        <p:origin x="112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C5598-6E60-46CC-8A4A-2F8A371497B7}" type="datetimeFigureOut">
              <a:rPr lang="en-GB" smtClean="0"/>
              <a:t>11/03/2024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988433-8DED-4D81-B47C-6AD425F93471}" type="slidenum">
              <a:rPr lang="en-GB" smtClean="0"/>
              <a:t>‹#›</a:t>
            </a:fld>
            <a:endParaRPr lang="en-GB" dirty="0"/>
          </a:p>
        </p:txBody>
      </p:sp>
    </p:spTree>
    <p:extLst>
      <p:ext uri="{BB962C8B-B14F-4D97-AF65-F5344CB8AC3E}">
        <p14:creationId xmlns:p14="http://schemas.microsoft.com/office/powerpoint/2010/main" val="18790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1" dirty="0"/>
          </a:p>
        </p:txBody>
      </p:sp>
      <p:sp>
        <p:nvSpPr>
          <p:cNvPr id="4" name="Slide Number Placeholder 3"/>
          <p:cNvSpPr>
            <a:spLocks noGrp="1"/>
          </p:cNvSpPr>
          <p:nvPr>
            <p:ph type="sldNum" sz="quarter" idx="5"/>
          </p:nvPr>
        </p:nvSpPr>
        <p:spPr/>
        <p:txBody>
          <a:bodyPr/>
          <a:lstStyle/>
          <a:p>
            <a:fld id="{42988433-8DED-4D81-B47C-6AD425F93471}" type="slidenum">
              <a:rPr lang="en-GB" smtClean="0"/>
              <a:t>2</a:t>
            </a:fld>
            <a:endParaRPr lang="en-GB" dirty="0"/>
          </a:p>
        </p:txBody>
      </p:sp>
    </p:spTree>
    <p:extLst>
      <p:ext uri="{BB962C8B-B14F-4D97-AF65-F5344CB8AC3E}">
        <p14:creationId xmlns:p14="http://schemas.microsoft.com/office/powerpoint/2010/main" val="1454287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988433-8DED-4D81-B47C-6AD425F93471}" type="slidenum">
              <a:rPr lang="en-GB" smtClean="0"/>
              <a:t>12</a:t>
            </a:fld>
            <a:endParaRPr lang="en-GB" dirty="0"/>
          </a:p>
        </p:txBody>
      </p:sp>
    </p:spTree>
    <p:extLst>
      <p:ext uri="{BB962C8B-B14F-4D97-AF65-F5344CB8AC3E}">
        <p14:creationId xmlns:p14="http://schemas.microsoft.com/office/powerpoint/2010/main" val="18879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E41E1EC8-E950-4E58-ABC7-8B63DA41473B}" type="slidenum">
              <a:rPr lang="en-GB" smtClean="0"/>
              <a:t>13</a:t>
            </a:fld>
            <a:endParaRPr lang="en-GB" dirty="0"/>
          </a:p>
        </p:txBody>
      </p:sp>
    </p:spTree>
    <p:extLst>
      <p:ext uri="{BB962C8B-B14F-4D97-AF65-F5344CB8AC3E}">
        <p14:creationId xmlns:p14="http://schemas.microsoft.com/office/powerpoint/2010/main" val="222509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GB" sz="1600" dirty="0"/>
          </a:p>
          <a:p>
            <a:endParaRPr lang="en-GB" dirty="0"/>
          </a:p>
        </p:txBody>
      </p:sp>
      <p:sp>
        <p:nvSpPr>
          <p:cNvPr id="4" name="Slide Number Placeholder 3"/>
          <p:cNvSpPr>
            <a:spLocks noGrp="1"/>
          </p:cNvSpPr>
          <p:nvPr>
            <p:ph type="sldNum" sz="quarter" idx="5"/>
          </p:nvPr>
        </p:nvSpPr>
        <p:spPr/>
        <p:txBody>
          <a:bodyPr/>
          <a:lstStyle/>
          <a:p>
            <a:fld id="{42988433-8DED-4D81-B47C-6AD425F93471}" type="slidenum">
              <a:rPr lang="en-GB" smtClean="0"/>
              <a:t>3</a:t>
            </a:fld>
            <a:endParaRPr lang="en-GB" dirty="0"/>
          </a:p>
        </p:txBody>
      </p:sp>
    </p:spTree>
    <p:extLst>
      <p:ext uri="{BB962C8B-B14F-4D97-AF65-F5344CB8AC3E}">
        <p14:creationId xmlns:p14="http://schemas.microsoft.com/office/powerpoint/2010/main" val="420530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988433-8DED-4D81-B47C-6AD425F93471}" type="slidenum">
              <a:rPr lang="en-GB" smtClean="0"/>
              <a:t>4</a:t>
            </a:fld>
            <a:endParaRPr lang="en-GB" dirty="0"/>
          </a:p>
        </p:txBody>
      </p:sp>
    </p:spTree>
    <p:extLst>
      <p:ext uri="{BB962C8B-B14F-4D97-AF65-F5344CB8AC3E}">
        <p14:creationId xmlns:p14="http://schemas.microsoft.com/office/powerpoint/2010/main" val="403698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988433-8DED-4D81-B47C-6AD425F93471}" type="slidenum">
              <a:rPr lang="en-GB" smtClean="0"/>
              <a:t>5</a:t>
            </a:fld>
            <a:endParaRPr lang="en-GB" dirty="0"/>
          </a:p>
        </p:txBody>
      </p:sp>
    </p:spTree>
    <p:extLst>
      <p:ext uri="{BB962C8B-B14F-4D97-AF65-F5344CB8AC3E}">
        <p14:creationId xmlns:p14="http://schemas.microsoft.com/office/powerpoint/2010/main" val="94149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988433-8DED-4D81-B47C-6AD425F93471}" type="slidenum">
              <a:rPr lang="en-GB" smtClean="0"/>
              <a:t>6</a:t>
            </a:fld>
            <a:endParaRPr lang="en-GB" dirty="0"/>
          </a:p>
        </p:txBody>
      </p:sp>
    </p:spTree>
    <p:extLst>
      <p:ext uri="{BB962C8B-B14F-4D97-AF65-F5344CB8AC3E}">
        <p14:creationId xmlns:p14="http://schemas.microsoft.com/office/powerpoint/2010/main" val="141350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988433-8DED-4D81-B47C-6AD425F93471}" type="slidenum">
              <a:rPr lang="en-GB" smtClean="0"/>
              <a:t>7</a:t>
            </a:fld>
            <a:endParaRPr lang="en-GB" dirty="0"/>
          </a:p>
        </p:txBody>
      </p:sp>
    </p:spTree>
    <p:extLst>
      <p:ext uri="{BB962C8B-B14F-4D97-AF65-F5344CB8AC3E}">
        <p14:creationId xmlns:p14="http://schemas.microsoft.com/office/powerpoint/2010/main" val="291132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988433-8DED-4D81-B47C-6AD425F93471}" type="slidenum">
              <a:rPr lang="en-GB" smtClean="0"/>
              <a:t>8</a:t>
            </a:fld>
            <a:endParaRPr lang="en-GB" dirty="0"/>
          </a:p>
        </p:txBody>
      </p:sp>
    </p:spTree>
    <p:extLst>
      <p:ext uri="{BB962C8B-B14F-4D97-AF65-F5344CB8AC3E}">
        <p14:creationId xmlns:p14="http://schemas.microsoft.com/office/powerpoint/2010/main" val="3163642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988433-8DED-4D81-B47C-6AD425F93471}" type="slidenum">
              <a:rPr lang="en-GB" smtClean="0"/>
              <a:t>10</a:t>
            </a:fld>
            <a:endParaRPr lang="en-GB" dirty="0"/>
          </a:p>
        </p:txBody>
      </p:sp>
    </p:spTree>
    <p:extLst>
      <p:ext uri="{BB962C8B-B14F-4D97-AF65-F5344CB8AC3E}">
        <p14:creationId xmlns:p14="http://schemas.microsoft.com/office/powerpoint/2010/main" val="217615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988433-8DED-4D81-B47C-6AD425F93471}" type="slidenum">
              <a:rPr lang="en-GB" smtClean="0"/>
              <a:t>11</a:t>
            </a:fld>
            <a:endParaRPr lang="en-GB" dirty="0"/>
          </a:p>
        </p:txBody>
      </p:sp>
    </p:spTree>
    <p:extLst>
      <p:ext uri="{BB962C8B-B14F-4D97-AF65-F5344CB8AC3E}">
        <p14:creationId xmlns:p14="http://schemas.microsoft.com/office/powerpoint/2010/main" val="4179638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13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Official Sensitive</a:t>
            </a: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363250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Official Sensitive</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2522291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Official Sensitive</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106451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Official Sensitive</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77374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Official Sensitive</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208273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Official Sensitive</a:t>
            </a: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111269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Official Sensitive</a:t>
            </a: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239767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Official Sensitive</a:t>
            </a: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387541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Official Sensitive</a:t>
            </a: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149467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Official Sensitive</a:t>
            </a: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420648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Official Sensitive</a:t>
            </a: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3A972B9E-1FA4-46FC-9DD1-0C3D158A174E}" type="slidenum">
              <a:rPr lang="en-GB" smtClean="0"/>
              <a:t>‹#›</a:t>
            </a:fld>
            <a:endParaRPr lang="en-GB" dirty="0"/>
          </a:p>
        </p:txBody>
      </p:sp>
    </p:spTree>
    <p:extLst>
      <p:ext uri="{BB962C8B-B14F-4D97-AF65-F5344CB8AC3E}">
        <p14:creationId xmlns:p14="http://schemas.microsoft.com/office/powerpoint/2010/main" val="3982367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19" name="Rectangle 18"/>
          <p:cNvSpPr/>
          <p:nvPr userDrawn="1"/>
        </p:nvSpPr>
        <p:spPr>
          <a:xfrm>
            <a:off x="6732240" y="0"/>
            <a:ext cx="2411760" cy="5143500"/>
          </a:xfrm>
          <a:prstGeom prst="rect">
            <a:avLst/>
          </a:prstGeom>
          <a:solidFill>
            <a:schemeClr val="bg1"/>
          </a:solidFill>
          <a:ln w="44450" cap="flat">
            <a:noFill/>
            <a:miter lim="400000"/>
            <a:tailEnd type="ova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0"/>
            <a:ext cx="6858331" cy="5143748"/>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68344" y="4245936"/>
            <a:ext cx="1454216" cy="900935"/>
          </a:xfrm>
          <a:prstGeom prst="rect">
            <a:avLst/>
          </a:prstGeom>
        </p:spPr>
      </p:pic>
    </p:spTree>
    <p:extLst>
      <p:ext uri="{BB962C8B-B14F-4D97-AF65-F5344CB8AC3E}">
        <p14:creationId xmlns:p14="http://schemas.microsoft.com/office/powerpoint/2010/main" val="1597516546"/>
      </p:ext>
    </p:extLst>
  </p:cSld>
  <p:clrMap bg1="lt1" tx1="dk1" bg2="lt2" tx2="dk2" accent1="accent1" accent2="accent2" accent3="accent3" accent4="accent4" accent5="accent5" accent6="accent6" hlink="hlink" folHlink="folHlink"/>
  <p:sldLayoutIdLst>
    <p:sldLayoutId id="2147483675" r:id="rId1"/>
  </p:sldLayoutIdLst>
  <p:transition spd="med"/>
  <p:hf sldNum="0" hdr="0" dt="0"/>
  <p:txStyles>
    <p:titleStyle>
      <a:lvl1pPr algn="l" defTabSz="346096" eaLnBrk="1" hangingPunct="1">
        <a:defRPr sz="2800">
          <a:latin typeface="+mn-lt"/>
          <a:ea typeface="+mn-ea"/>
          <a:cs typeface="+mn-cs"/>
          <a:sym typeface="Helvetica Light"/>
        </a:defRPr>
      </a:lvl1pPr>
      <a:lvl2pPr indent="95856" algn="ctr" defTabSz="346096" eaLnBrk="1" hangingPunct="1">
        <a:defRPr sz="4700">
          <a:latin typeface="+mn-lt"/>
          <a:ea typeface="+mn-ea"/>
          <a:cs typeface="+mn-cs"/>
          <a:sym typeface="Helvetica Light"/>
        </a:defRPr>
      </a:lvl2pPr>
      <a:lvl3pPr indent="191712" algn="ctr" defTabSz="346096" eaLnBrk="1" hangingPunct="1">
        <a:defRPr sz="4700">
          <a:latin typeface="+mn-lt"/>
          <a:ea typeface="+mn-ea"/>
          <a:cs typeface="+mn-cs"/>
          <a:sym typeface="Helvetica Light"/>
        </a:defRPr>
      </a:lvl3pPr>
      <a:lvl4pPr indent="287567" algn="ctr" defTabSz="346096" eaLnBrk="1" hangingPunct="1">
        <a:defRPr sz="4700">
          <a:latin typeface="+mn-lt"/>
          <a:ea typeface="+mn-ea"/>
          <a:cs typeface="+mn-cs"/>
          <a:sym typeface="Helvetica Light"/>
        </a:defRPr>
      </a:lvl4pPr>
      <a:lvl5pPr indent="383418" algn="ctr" defTabSz="346096" eaLnBrk="1" hangingPunct="1">
        <a:defRPr sz="4700">
          <a:latin typeface="+mn-lt"/>
          <a:ea typeface="+mn-ea"/>
          <a:cs typeface="+mn-cs"/>
          <a:sym typeface="Helvetica Light"/>
        </a:defRPr>
      </a:lvl5pPr>
      <a:lvl6pPr indent="479241" algn="ctr" defTabSz="346096" eaLnBrk="1" hangingPunct="1">
        <a:defRPr sz="4700">
          <a:latin typeface="+mn-lt"/>
          <a:ea typeface="+mn-ea"/>
          <a:cs typeface="+mn-cs"/>
          <a:sym typeface="Helvetica Light"/>
        </a:defRPr>
      </a:lvl6pPr>
      <a:lvl7pPr indent="575063" algn="ctr" defTabSz="346096" eaLnBrk="1" hangingPunct="1">
        <a:defRPr sz="4700">
          <a:latin typeface="+mn-lt"/>
          <a:ea typeface="+mn-ea"/>
          <a:cs typeface="+mn-cs"/>
          <a:sym typeface="Helvetica Light"/>
        </a:defRPr>
      </a:lvl7pPr>
      <a:lvl8pPr indent="670914" algn="ctr" defTabSz="346096" eaLnBrk="1" hangingPunct="1">
        <a:defRPr sz="4700">
          <a:latin typeface="+mn-lt"/>
          <a:ea typeface="+mn-ea"/>
          <a:cs typeface="+mn-cs"/>
          <a:sym typeface="Helvetica Light"/>
        </a:defRPr>
      </a:lvl8pPr>
      <a:lvl9pPr indent="766770" algn="ctr" defTabSz="346096" eaLnBrk="1" hangingPunct="1">
        <a:defRPr sz="4700">
          <a:latin typeface="+mn-lt"/>
          <a:ea typeface="+mn-ea"/>
          <a:cs typeface="+mn-cs"/>
          <a:sym typeface="Helvetica Light"/>
        </a:defRPr>
      </a:lvl9pPr>
    </p:titleStyle>
    <p:bodyStyle>
      <a:lvl1pPr algn="l" defTabSz="346096" eaLnBrk="1" hangingPunct="1">
        <a:defRPr sz="2000" b="1">
          <a:latin typeface="+mn-lt"/>
          <a:ea typeface="+mn-ea"/>
          <a:cs typeface="+mn-cs"/>
          <a:sym typeface="Helvetica Light"/>
        </a:defRPr>
      </a:lvl1pPr>
      <a:lvl2pPr indent="95856" algn="l" defTabSz="346096" eaLnBrk="1" hangingPunct="1">
        <a:defRPr sz="1600">
          <a:latin typeface="+mn-lt"/>
          <a:ea typeface="+mn-ea"/>
          <a:cs typeface="+mn-cs"/>
          <a:sym typeface="Helvetica Light"/>
        </a:defRPr>
      </a:lvl2pPr>
      <a:lvl3pPr indent="191712" algn="l" defTabSz="346096" eaLnBrk="1" hangingPunct="1">
        <a:defRPr sz="1600">
          <a:latin typeface="+mn-lt"/>
          <a:ea typeface="+mn-ea"/>
          <a:cs typeface="+mn-cs"/>
          <a:sym typeface="Helvetica Light"/>
        </a:defRPr>
      </a:lvl3pPr>
      <a:lvl4pPr indent="287567" algn="l" defTabSz="346096" eaLnBrk="1" hangingPunct="1">
        <a:defRPr sz="1600">
          <a:latin typeface="+mn-lt"/>
          <a:ea typeface="+mn-ea"/>
          <a:cs typeface="+mn-cs"/>
          <a:sym typeface="Helvetica Light"/>
        </a:defRPr>
      </a:lvl4pPr>
      <a:lvl5pPr indent="383418" algn="l" defTabSz="346096" eaLnBrk="1" hangingPunct="1">
        <a:defRPr sz="1600">
          <a:latin typeface="+mn-lt"/>
          <a:ea typeface="+mn-ea"/>
          <a:cs typeface="+mn-cs"/>
          <a:sym typeface="Helvetica Light"/>
        </a:defRPr>
      </a:lvl5pPr>
      <a:lvl6pPr indent="479241" algn="ctr" defTabSz="346096" eaLnBrk="1" hangingPunct="1">
        <a:defRPr sz="1800">
          <a:latin typeface="+mn-lt"/>
          <a:ea typeface="+mn-ea"/>
          <a:cs typeface="+mn-cs"/>
          <a:sym typeface="Helvetica Light"/>
        </a:defRPr>
      </a:lvl6pPr>
      <a:lvl7pPr indent="575063" algn="ctr" defTabSz="346096" eaLnBrk="1" hangingPunct="1">
        <a:defRPr sz="1800">
          <a:latin typeface="+mn-lt"/>
          <a:ea typeface="+mn-ea"/>
          <a:cs typeface="+mn-cs"/>
          <a:sym typeface="Helvetica Light"/>
        </a:defRPr>
      </a:lvl7pPr>
      <a:lvl8pPr indent="670914" algn="ctr" defTabSz="346096" eaLnBrk="1" hangingPunct="1">
        <a:defRPr sz="1800">
          <a:latin typeface="+mn-lt"/>
          <a:ea typeface="+mn-ea"/>
          <a:cs typeface="+mn-cs"/>
          <a:sym typeface="Helvetica Light"/>
        </a:defRPr>
      </a:lvl8pPr>
      <a:lvl9pPr indent="766770" algn="ctr" defTabSz="346096" eaLnBrk="1" hangingPunct="1">
        <a:defRPr sz="1800">
          <a:latin typeface="+mn-lt"/>
          <a:ea typeface="+mn-ea"/>
          <a:cs typeface="+mn-cs"/>
          <a:sym typeface="Helvetica Light"/>
        </a:defRPr>
      </a:lvl9pPr>
    </p:bodyStyle>
    <p:otherStyle>
      <a:lvl1pPr algn="ctr" defTabSz="346096" eaLnBrk="1" hangingPunct="1">
        <a:defRPr sz="1000">
          <a:solidFill>
            <a:schemeClr val="tx1"/>
          </a:solidFill>
          <a:latin typeface="+mn-lt"/>
          <a:ea typeface="+mn-ea"/>
          <a:cs typeface="+mn-cs"/>
          <a:sym typeface="Roboto Light"/>
        </a:defRPr>
      </a:lvl1pPr>
      <a:lvl2pPr indent="95856" algn="ctr" defTabSz="346096" eaLnBrk="1" hangingPunct="1">
        <a:defRPr sz="1000">
          <a:solidFill>
            <a:schemeClr val="tx1"/>
          </a:solidFill>
          <a:latin typeface="+mn-lt"/>
          <a:ea typeface="+mn-ea"/>
          <a:cs typeface="+mn-cs"/>
          <a:sym typeface="Roboto Light"/>
        </a:defRPr>
      </a:lvl2pPr>
      <a:lvl3pPr indent="191712" algn="ctr" defTabSz="346096" eaLnBrk="1" hangingPunct="1">
        <a:defRPr sz="1000">
          <a:solidFill>
            <a:schemeClr val="tx1"/>
          </a:solidFill>
          <a:latin typeface="+mn-lt"/>
          <a:ea typeface="+mn-ea"/>
          <a:cs typeface="+mn-cs"/>
          <a:sym typeface="Roboto Light"/>
        </a:defRPr>
      </a:lvl3pPr>
      <a:lvl4pPr indent="287567" algn="ctr" defTabSz="346096" eaLnBrk="1" hangingPunct="1">
        <a:defRPr sz="1000">
          <a:solidFill>
            <a:schemeClr val="tx1"/>
          </a:solidFill>
          <a:latin typeface="+mn-lt"/>
          <a:ea typeface="+mn-ea"/>
          <a:cs typeface="+mn-cs"/>
          <a:sym typeface="Roboto Light"/>
        </a:defRPr>
      </a:lvl4pPr>
      <a:lvl5pPr indent="383418" algn="ctr" defTabSz="346096" eaLnBrk="1" hangingPunct="1">
        <a:defRPr sz="1000">
          <a:solidFill>
            <a:schemeClr val="tx1"/>
          </a:solidFill>
          <a:latin typeface="+mn-lt"/>
          <a:ea typeface="+mn-ea"/>
          <a:cs typeface="+mn-cs"/>
          <a:sym typeface="Roboto Light"/>
        </a:defRPr>
      </a:lvl5pPr>
      <a:lvl6pPr indent="479241" algn="ctr" defTabSz="346096" eaLnBrk="1" hangingPunct="1">
        <a:defRPr sz="1000">
          <a:solidFill>
            <a:schemeClr val="tx1"/>
          </a:solidFill>
          <a:latin typeface="+mn-lt"/>
          <a:ea typeface="+mn-ea"/>
          <a:cs typeface="+mn-cs"/>
          <a:sym typeface="Roboto Light"/>
        </a:defRPr>
      </a:lvl6pPr>
      <a:lvl7pPr indent="575063" algn="ctr" defTabSz="346096" eaLnBrk="1" hangingPunct="1">
        <a:defRPr sz="1000">
          <a:solidFill>
            <a:schemeClr val="tx1"/>
          </a:solidFill>
          <a:latin typeface="+mn-lt"/>
          <a:ea typeface="+mn-ea"/>
          <a:cs typeface="+mn-cs"/>
          <a:sym typeface="Roboto Light"/>
        </a:defRPr>
      </a:lvl7pPr>
      <a:lvl8pPr indent="670914" algn="ctr" defTabSz="346096" eaLnBrk="1" hangingPunct="1">
        <a:defRPr sz="1000">
          <a:solidFill>
            <a:schemeClr val="tx1"/>
          </a:solidFill>
          <a:latin typeface="+mn-lt"/>
          <a:ea typeface="+mn-ea"/>
          <a:cs typeface="+mn-cs"/>
          <a:sym typeface="Roboto Light"/>
        </a:defRPr>
      </a:lvl8pPr>
      <a:lvl9pPr indent="766770" algn="ctr" defTabSz="346096" eaLnBrk="1" hangingPunct="1">
        <a:defRPr sz="1000">
          <a:solidFill>
            <a:schemeClr val="tx1"/>
          </a:solidFill>
          <a:latin typeface="+mn-lt"/>
          <a:ea typeface="+mn-ea"/>
          <a:cs typeface="+mn-cs"/>
          <a:sym typeface="Roboto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3" cstate="print">
            <a:extLst>
              <a:ext uri="{28A0092B-C50C-407E-A947-70E740481C1C}">
                <a14:useLocalDpi xmlns:a14="http://schemas.microsoft.com/office/drawing/2010/main" val="0"/>
              </a:ext>
            </a:extLst>
          </a:blip>
          <a:srcRect l="17917" r="3938"/>
          <a:stretch/>
        </p:blipFill>
        <p:spPr>
          <a:xfrm>
            <a:off x="3784601" y="20290"/>
            <a:ext cx="5359400" cy="5143748"/>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Official Sensitive</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20538"/>
            <a:ext cx="6858331" cy="5143748"/>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68344" y="4245936"/>
            <a:ext cx="1454216" cy="900935"/>
          </a:xfrm>
          <a:prstGeom prst="rect">
            <a:avLst/>
          </a:prstGeom>
        </p:spPr>
      </p:pic>
    </p:spTree>
    <p:extLst>
      <p:ext uri="{BB962C8B-B14F-4D97-AF65-F5344CB8AC3E}">
        <p14:creationId xmlns:p14="http://schemas.microsoft.com/office/powerpoint/2010/main" val="5349213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publicdomainpictures.net/en/view-image.php?image=197665&amp;picture=crystal-ba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71800" y="322273"/>
            <a:ext cx="6264696" cy="16414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1" hangingPunct="0">
              <a:lnSpc>
                <a:spcPct val="100000"/>
              </a:lnSpc>
              <a:spcBef>
                <a:spcPts val="0"/>
              </a:spcBef>
              <a:spcAft>
                <a:spcPts val="0"/>
              </a:spcAft>
              <a:buClrTx/>
              <a:buSzTx/>
              <a:buFontTx/>
              <a:buNone/>
              <a:tabLst/>
            </a:pPr>
            <a:r>
              <a:rPr lang="en-GB" sz="3600" b="1" dirty="0">
                <a:solidFill>
                  <a:srgbClr val="000000"/>
                </a:solidFill>
                <a:latin typeface="+mj-lt"/>
                <a:sym typeface="Helvetica Light"/>
              </a:rPr>
              <a:t>Medium Term Financial Strategy </a:t>
            </a:r>
            <a:r>
              <a:rPr kumimoji="0" lang="en-GB" sz="3600" b="1" i="0" u="none" strike="noStrike" cap="none" spc="0" normalizeH="0" baseline="0" dirty="0">
                <a:ln>
                  <a:noFill/>
                </a:ln>
                <a:solidFill>
                  <a:srgbClr val="000000"/>
                </a:solidFill>
                <a:effectLst/>
                <a:uFillTx/>
                <a:latin typeface="+mj-lt"/>
                <a:ea typeface="+mn-ea"/>
                <a:cs typeface="+mn-cs"/>
                <a:sym typeface="Helvetica Light"/>
              </a:rPr>
              <a:t>Briefing (MTFS)</a:t>
            </a:r>
          </a:p>
          <a:p>
            <a:pPr marL="0" marR="0" indent="0" defTabSz="825500" rtl="0" fontAlgn="auto" latinLnBrk="1" hangingPunct="0">
              <a:lnSpc>
                <a:spcPct val="100000"/>
              </a:lnSpc>
              <a:spcBef>
                <a:spcPts val="0"/>
              </a:spcBef>
              <a:spcAft>
                <a:spcPts val="0"/>
              </a:spcAft>
              <a:buClrTx/>
              <a:buSzTx/>
              <a:buFontTx/>
              <a:buNone/>
              <a:tabLst/>
            </a:pPr>
            <a:endParaRPr kumimoji="0" lang="en-GB" sz="2800" i="0" u="none" strike="noStrike" cap="none" spc="0" normalizeH="0" baseline="0" dirty="0">
              <a:ln>
                <a:noFill/>
              </a:ln>
              <a:solidFill>
                <a:srgbClr val="000000"/>
              </a:solidFill>
              <a:effectLst/>
              <a:uFillTx/>
              <a:latin typeface="+mj-lt"/>
              <a:sym typeface="Helvetica Light"/>
            </a:endParaRPr>
          </a:p>
        </p:txBody>
      </p:sp>
      <p:cxnSp>
        <p:nvCxnSpPr>
          <p:cNvPr id="9" name="Straight Connector 8"/>
          <p:cNvCxnSpPr/>
          <p:nvPr/>
        </p:nvCxnSpPr>
        <p:spPr>
          <a:xfrm>
            <a:off x="2771800" y="1776842"/>
            <a:ext cx="5976664" cy="0"/>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12" name="Text Box 7"/>
          <p:cNvSpPr txBox="1"/>
          <p:nvPr/>
        </p:nvSpPr>
        <p:spPr>
          <a:xfrm>
            <a:off x="2753256" y="2067694"/>
            <a:ext cx="5287848" cy="1235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200"/>
              </a:lnSpc>
              <a:spcBef>
                <a:spcPts val="1200"/>
              </a:spcBef>
              <a:spcAft>
                <a:spcPts val="0"/>
              </a:spcAft>
            </a:pPr>
            <a:r>
              <a:rPr lang="en-GB" sz="1600" b="1" dirty="0">
                <a:solidFill>
                  <a:srgbClr val="0F243E"/>
                </a:solidFill>
                <a:effectLst/>
                <a:ea typeface="Calibri"/>
                <a:cs typeface="Arial"/>
              </a:rPr>
              <a:t>Meeting:	Essex Police Joint Audit Committee</a:t>
            </a:r>
          </a:p>
          <a:p>
            <a:pPr>
              <a:lnSpc>
                <a:spcPts val="1200"/>
              </a:lnSpc>
              <a:spcBef>
                <a:spcPts val="1200"/>
              </a:spcBef>
              <a:spcAft>
                <a:spcPts val="0"/>
              </a:spcAft>
            </a:pPr>
            <a:r>
              <a:rPr lang="en-GB" sz="1600" b="1" dirty="0">
                <a:solidFill>
                  <a:srgbClr val="0F243E"/>
                </a:solidFill>
                <a:effectLst/>
                <a:ea typeface="Calibri"/>
                <a:cs typeface="Arial"/>
              </a:rPr>
              <a:t>Date: 	</a:t>
            </a:r>
            <a:r>
              <a:rPr lang="en-GB" sz="1600" b="1" dirty="0">
                <a:solidFill>
                  <a:srgbClr val="0F243E"/>
                </a:solidFill>
                <a:ea typeface="Calibri"/>
                <a:cs typeface="Arial"/>
              </a:rPr>
              <a:t>22</a:t>
            </a:r>
            <a:r>
              <a:rPr lang="en-GB" sz="1600" b="1" baseline="30000" dirty="0">
                <a:solidFill>
                  <a:srgbClr val="0F243E"/>
                </a:solidFill>
                <a:ea typeface="Calibri"/>
                <a:cs typeface="Arial"/>
              </a:rPr>
              <a:t>nd</a:t>
            </a:r>
            <a:r>
              <a:rPr lang="en-GB" sz="1600" b="1" dirty="0">
                <a:solidFill>
                  <a:srgbClr val="0F243E"/>
                </a:solidFill>
                <a:ea typeface="Calibri"/>
                <a:cs typeface="Arial"/>
              </a:rPr>
              <a:t> March </a:t>
            </a:r>
            <a:r>
              <a:rPr lang="en-GB" sz="1600" b="1" dirty="0">
                <a:solidFill>
                  <a:srgbClr val="0F243E"/>
                </a:solidFill>
                <a:effectLst/>
                <a:ea typeface="Calibri"/>
                <a:cs typeface="Arial"/>
              </a:rPr>
              <a:t>2024</a:t>
            </a:r>
            <a:endParaRPr lang="en-GB" sz="1100" dirty="0">
              <a:effectLst/>
              <a:ea typeface="Calibri"/>
              <a:cs typeface="Times New Roman"/>
            </a:endParaRPr>
          </a:p>
          <a:p>
            <a:pPr>
              <a:lnSpc>
                <a:spcPts val="1200"/>
              </a:lnSpc>
              <a:spcBef>
                <a:spcPts val="1200"/>
              </a:spcBef>
              <a:spcAft>
                <a:spcPts val="0"/>
              </a:spcAft>
            </a:pPr>
            <a:r>
              <a:rPr lang="en-GB" sz="1600" b="1" dirty="0">
                <a:solidFill>
                  <a:srgbClr val="0F243E"/>
                </a:solidFill>
                <a:effectLst/>
                <a:ea typeface="Calibri"/>
                <a:cs typeface="Arial"/>
              </a:rPr>
              <a:t>Unit: 	</a:t>
            </a:r>
            <a:r>
              <a:rPr lang="en-GB" sz="1600" b="1" dirty="0">
                <a:solidFill>
                  <a:srgbClr val="0F243E"/>
                </a:solidFill>
                <a:ea typeface="Calibri"/>
                <a:cs typeface="Arial"/>
              </a:rPr>
              <a:t>Corporate Finance</a:t>
            </a:r>
            <a:endParaRPr lang="en-GB" sz="1100" dirty="0">
              <a:effectLst/>
              <a:ea typeface="Calibri"/>
              <a:cs typeface="Times New Roman"/>
            </a:endParaRPr>
          </a:p>
          <a:p>
            <a:pPr>
              <a:lnSpc>
                <a:spcPts val="1200"/>
              </a:lnSpc>
              <a:spcBef>
                <a:spcPts val="1200"/>
              </a:spcBef>
              <a:spcAft>
                <a:spcPts val="0"/>
              </a:spcAft>
            </a:pPr>
            <a:r>
              <a:rPr lang="en-GB" sz="1600" b="1" dirty="0">
                <a:solidFill>
                  <a:srgbClr val="0F243E"/>
                </a:solidFill>
                <a:effectLst/>
                <a:ea typeface="Calibri"/>
                <a:cs typeface="Arial"/>
              </a:rPr>
              <a:t>Contact: 	Jenny Sayle</a:t>
            </a:r>
            <a:r>
              <a:rPr lang="en-GB" sz="1600" b="1" dirty="0">
                <a:solidFill>
                  <a:srgbClr val="0F243E"/>
                </a:solidFill>
                <a:ea typeface="Calibri"/>
                <a:cs typeface="Arial"/>
              </a:rPr>
              <a:t> (Head of Financial Strategy)</a:t>
            </a:r>
            <a:endParaRPr lang="en-GB" sz="1100" dirty="0">
              <a:effectLst/>
              <a:ea typeface="Calibri"/>
              <a:cs typeface="Times New Roman"/>
            </a:endParaRPr>
          </a:p>
          <a:p>
            <a:pPr>
              <a:lnSpc>
                <a:spcPts val="1200"/>
              </a:lnSpc>
              <a:spcBef>
                <a:spcPts val="1200"/>
              </a:spcBef>
              <a:spcAft>
                <a:spcPts val="0"/>
              </a:spcAft>
            </a:pPr>
            <a:r>
              <a:rPr lang="en-GB" sz="1600" dirty="0">
                <a:solidFill>
                  <a:srgbClr val="0F243E"/>
                </a:solidFill>
                <a:effectLst/>
                <a:latin typeface="Arial"/>
                <a:ea typeface="Calibri"/>
                <a:cs typeface="Times New Roman"/>
              </a:rPr>
              <a:t> </a:t>
            </a:r>
            <a:endParaRPr lang="en-GB" sz="1100" dirty="0">
              <a:effectLst/>
              <a:ea typeface="Calibri"/>
              <a:cs typeface="Times New Roman"/>
            </a:endParaRPr>
          </a:p>
          <a:p>
            <a:pPr>
              <a:lnSpc>
                <a:spcPts val="1200"/>
              </a:lnSpc>
              <a:spcBef>
                <a:spcPts val="1200"/>
              </a:spcBef>
              <a:spcAft>
                <a:spcPts val="0"/>
              </a:spcAft>
            </a:pPr>
            <a:r>
              <a:rPr lang="en-GB" sz="1600" dirty="0">
                <a:solidFill>
                  <a:srgbClr val="0F243E"/>
                </a:solidFill>
                <a:effectLst/>
                <a:latin typeface="Arial"/>
                <a:ea typeface="Calibri"/>
                <a:cs typeface="Times New Roman"/>
              </a:rPr>
              <a:t> </a:t>
            </a:r>
            <a:endParaRPr lang="en-GB" sz="1100" dirty="0">
              <a:effectLst/>
              <a:ea typeface="Calibri"/>
              <a:cs typeface="Times New Roman"/>
            </a:endParaRPr>
          </a:p>
          <a:p>
            <a:pPr>
              <a:lnSpc>
                <a:spcPts val="1200"/>
              </a:lnSpc>
              <a:spcBef>
                <a:spcPts val="1200"/>
              </a:spcBef>
              <a:spcAft>
                <a:spcPts val="0"/>
              </a:spcAft>
            </a:pPr>
            <a:r>
              <a:rPr lang="en-GB" sz="1600" dirty="0">
                <a:solidFill>
                  <a:srgbClr val="0F243E"/>
                </a:solidFill>
                <a:effectLst/>
                <a:latin typeface="Arial"/>
                <a:ea typeface="Calibri"/>
                <a:cs typeface="Times New Roman"/>
              </a:rPr>
              <a:t> </a:t>
            </a:r>
            <a:endParaRPr lang="en-GB" sz="1100" dirty="0">
              <a:effectLst/>
              <a:ea typeface="Calibri"/>
              <a:cs typeface="Times New Roman"/>
            </a:endParaRPr>
          </a:p>
          <a:p>
            <a:pPr>
              <a:lnSpc>
                <a:spcPts val="1200"/>
              </a:lnSpc>
              <a:spcBef>
                <a:spcPts val="1200"/>
              </a:spcBef>
              <a:spcAft>
                <a:spcPts val="0"/>
              </a:spcAft>
            </a:pPr>
            <a:r>
              <a:rPr lang="en-GB" sz="1600" dirty="0">
                <a:solidFill>
                  <a:srgbClr val="0F243E"/>
                </a:solidFill>
                <a:effectLst/>
                <a:latin typeface="Arial"/>
                <a:ea typeface="Calibri"/>
                <a:cs typeface="Times New Roman"/>
              </a:rPr>
              <a:t> </a:t>
            </a:r>
            <a:endParaRPr lang="en-GB" sz="1100" dirty="0">
              <a:effectLst/>
              <a:ea typeface="Calibri"/>
              <a:cs typeface="Times New Roman"/>
            </a:endParaRPr>
          </a:p>
          <a:p>
            <a:pPr>
              <a:lnSpc>
                <a:spcPts val="1200"/>
              </a:lnSpc>
              <a:spcBef>
                <a:spcPts val="1200"/>
              </a:spcBef>
              <a:spcAft>
                <a:spcPts val="0"/>
              </a:spcAft>
            </a:pPr>
            <a:r>
              <a:rPr lang="en-GB" sz="1600" dirty="0">
                <a:solidFill>
                  <a:srgbClr val="0F243E"/>
                </a:solidFill>
                <a:effectLst/>
                <a:latin typeface="Arial"/>
                <a:ea typeface="Calibri"/>
                <a:cs typeface="Times New Roman"/>
              </a:rPr>
              <a:t> </a:t>
            </a:r>
            <a:endParaRPr lang="en-GB" sz="1100" dirty="0">
              <a:effectLst/>
              <a:ea typeface="Calibri"/>
              <a:cs typeface="Times New Roman"/>
            </a:endParaRPr>
          </a:p>
          <a:p>
            <a:pPr>
              <a:lnSpc>
                <a:spcPts val="1200"/>
              </a:lnSpc>
              <a:spcBef>
                <a:spcPts val="1200"/>
              </a:spcBef>
              <a:spcAft>
                <a:spcPts val="0"/>
              </a:spcAft>
            </a:pPr>
            <a:r>
              <a:rPr lang="en-GB" sz="1600" dirty="0">
                <a:solidFill>
                  <a:srgbClr val="0F243E"/>
                </a:solidFill>
                <a:effectLst/>
                <a:latin typeface="Arial"/>
                <a:ea typeface="Calibri"/>
                <a:cs typeface="Times New Roman"/>
              </a:rPr>
              <a:t> </a:t>
            </a:r>
            <a:endParaRPr lang="en-GB" sz="1100" dirty="0">
              <a:effectLst/>
              <a:ea typeface="Calibri"/>
              <a:cs typeface="Times New Roman"/>
            </a:endParaRPr>
          </a:p>
          <a:p>
            <a:pPr>
              <a:lnSpc>
                <a:spcPts val="1200"/>
              </a:lnSpc>
              <a:spcBef>
                <a:spcPts val="1200"/>
              </a:spcBef>
              <a:spcAft>
                <a:spcPts val="0"/>
              </a:spcAft>
            </a:pPr>
            <a:r>
              <a:rPr lang="en-GB" sz="1600" dirty="0">
                <a:solidFill>
                  <a:srgbClr val="0F243E"/>
                </a:solidFill>
                <a:effectLst/>
                <a:latin typeface="Arial"/>
                <a:ea typeface="Calibri"/>
                <a:cs typeface="Times New Roman"/>
              </a:rPr>
              <a:t> </a:t>
            </a:r>
            <a:endParaRPr lang="en-GB" sz="1100" dirty="0">
              <a:effectLst/>
              <a:ea typeface="Calibri"/>
              <a:cs typeface="Times New Roman"/>
            </a:endParaRPr>
          </a:p>
          <a:p>
            <a:pPr>
              <a:lnSpc>
                <a:spcPts val="1200"/>
              </a:lnSpc>
              <a:spcBef>
                <a:spcPts val="1200"/>
              </a:spcBef>
              <a:spcAft>
                <a:spcPts val="0"/>
              </a:spcAft>
            </a:pPr>
            <a:r>
              <a:rPr lang="en-GB" sz="1600" dirty="0">
                <a:solidFill>
                  <a:srgbClr val="0F243E"/>
                </a:solidFill>
                <a:effectLst/>
                <a:latin typeface="Arial"/>
                <a:ea typeface="Calibri"/>
                <a:cs typeface="Times New Roman"/>
              </a:rPr>
              <a:t> </a:t>
            </a:r>
            <a:endParaRPr lang="en-GB" sz="1100" dirty="0">
              <a:effectLst/>
              <a:ea typeface="Calibri"/>
              <a:cs typeface="Times New Roman"/>
            </a:endParaRPr>
          </a:p>
          <a:p>
            <a:pPr>
              <a:lnSpc>
                <a:spcPts val="1200"/>
              </a:lnSpc>
              <a:spcBef>
                <a:spcPts val="1200"/>
              </a:spcBef>
              <a:spcAft>
                <a:spcPts val="0"/>
              </a:spcAft>
            </a:pPr>
            <a:r>
              <a:rPr lang="en-GB" sz="1600" dirty="0">
                <a:solidFill>
                  <a:srgbClr val="0F243E"/>
                </a:solidFill>
                <a:effectLst/>
                <a:latin typeface="Arial"/>
                <a:ea typeface="Calibri"/>
                <a:cs typeface="Times New Roman"/>
              </a:rPr>
              <a:t> </a:t>
            </a:r>
            <a:endParaRPr lang="en-GB" sz="1100" dirty="0">
              <a:effectLst/>
              <a:ea typeface="Calibri"/>
              <a:cs typeface="Times New Roman"/>
            </a:endParaRPr>
          </a:p>
        </p:txBody>
      </p:sp>
    </p:spTree>
    <p:extLst>
      <p:ext uri="{BB962C8B-B14F-4D97-AF65-F5344CB8AC3E}">
        <p14:creationId xmlns:p14="http://schemas.microsoft.com/office/powerpoint/2010/main" val="87430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FD373-CFD2-B916-3BA0-DB8CC017AC42}"/>
              </a:ext>
            </a:extLst>
          </p:cNvPr>
          <p:cNvSpPr/>
          <p:nvPr/>
        </p:nvSpPr>
        <p:spPr>
          <a:xfrm>
            <a:off x="452736" y="2349879"/>
            <a:ext cx="990000" cy="216000"/>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B5D6E12E-9F03-A2D9-5783-22ECF901A822}"/>
              </a:ext>
            </a:extLst>
          </p:cNvPr>
          <p:cNvSpPr/>
          <p:nvPr/>
        </p:nvSpPr>
        <p:spPr>
          <a:xfrm>
            <a:off x="1393884" y="2349879"/>
            <a:ext cx="990000" cy="216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lowchart: Connector 15">
            <a:extLst>
              <a:ext uri="{FF2B5EF4-FFF2-40B4-BE49-F238E27FC236}">
                <a16:creationId xmlns:a16="http://schemas.microsoft.com/office/drawing/2014/main" id="{11AA665A-8D3F-CA1E-44F2-745C59CCD630}"/>
              </a:ext>
            </a:extLst>
          </p:cNvPr>
          <p:cNvSpPr/>
          <p:nvPr/>
        </p:nvSpPr>
        <p:spPr>
          <a:xfrm>
            <a:off x="621604" y="1128978"/>
            <a:ext cx="652264" cy="648072"/>
          </a:xfrm>
          <a:prstGeom prst="flowChartConnector">
            <a:avLst/>
          </a:prstGeom>
          <a:noFill/>
          <a:ln w="508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GB" sz="1400" dirty="0">
                <a:solidFill>
                  <a:schemeClr val="tx1"/>
                </a:solidFill>
              </a:rPr>
              <a:t>June</a:t>
            </a:r>
          </a:p>
        </p:txBody>
      </p:sp>
      <p:sp>
        <p:nvSpPr>
          <p:cNvPr id="18" name="Flowchart: Connector 17">
            <a:extLst>
              <a:ext uri="{FF2B5EF4-FFF2-40B4-BE49-F238E27FC236}">
                <a16:creationId xmlns:a16="http://schemas.microsoft.com/office/drawing/2014/main" id="{C3820AE7-8B58-4065-9AA8-65B98D25F39A}"/>
              </a:ext>
            </a:extLst>
          </p:cNvPr>
          <p:cNvSpPr/>
          <p:nvPr/>
        </p:nvSpPr>
        <p:spPr>
          <a:xfrm>
            <a:off x="1560777" y="3162838"/>
            <a:ext cx="652264" cy="648072"/>
          </a:xfrm>
          <a:prstGeom prst="flowChartConnector">
            <a:avLst/>
          </a:prstGeom>
          <a:noFill/>
          <a:ln w="508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1400" dirty="0">
                <a:solidFill>
                  <a:schemeClr val="tx1"/>
                </a:solidFill>
              </a:rPr>
              <a:t>Sept</a:t>
            </a:r>
          </a:p>
        </p:txBody>
      </p:sp>
      <p:sp>
        <p:nvSpPr>
          <p:cNvPr id="19" name="Flowchart: Connector 18">
            <a:extLst>
              <a:ext uri="{FF2B5EF4-FFF2-40B4-BE49-F238E27FC236}">
                <a16:creationId xmlns:a16="http://schemas.microsoft.com/office/drawing/2014/main" id="{F106ADB7-BDF7-03FE-ADEB-189C3A5C94C2}"/>
              </a:ext>
            </a:extLst>
          </p:cNvPr>
          <p:cNvSpPr/>
          <p:nvPr/>
        </p:nvSpPr>
        <p:spPr>
          <a:xfrm>
            <a:off x="2508318" y="1132605"/>
            <a:ext cx="652264" cy="648072"/>
          </a:xfrm>
          <a:prstGeom prst="flowChartConnector">
            <a:avLst/>
          </a:prstGeom>
          <a:no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ormAutofit/>
          </a:bodyPr>
          <a:lstStyle/>
          <a:p>
            <a:pPr algn="ctr"/>
            <a:r>
              <a:rPr lang="en-GB" sz="1400" dirty="0">
                <a:solidFill>
                  <a:schemeClr val="tx1"/>
                </a:solidFill>
              </a:rPr>
              <a:t>Oct</a:t>
            </a:r>
            <a:endParaRPr lang="en-GB" sz="1400" dirty="0"/>
          </a:p>
        </p:txBody>
      </p:sp>
      <p:sp>
        <p:nvSpPr>
          <p:cNvPr id="20" name="Flowchart: Connector 19">
            <a:extLst>
              <a:ext uri="{FF2B5EF4-FFF2-40B4-BE49-F238E27FC236}">
                <a16:creationId xmlns:a16="http://schemas.microsoft.com/office/drawing/2014/main" id="{7AE9ED47-30D5-5535-DAEE-700B4F90EC45}"/>
              </a:ext>
            </a:extLst>
          </p:cNvPr>
          <p:cNvSpPr/>
          <p:nvPr/>
        </p:nvSpPr>
        <p:spPr>
          <a:xfrm>
            <a:off x="4406518" y="1128978"/>
            <a:ext cx="652264" cy="648072"/>
          </a:xfrm>
          <a:prstGeom prst="flowChartConnector">
            <a:avLst/>
          </a:prstGeom>
          <a:noFill/>
          <a:ln w="508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Dec</a:t>
            </a:r>
          </a:p>
        </p:txBody>
      </p:sp>
      <p:sp>
        <p:nvSpPr>
          <p:cNvPr id="21" name="Flowchart: Connector 20">
            <a:extLst>
              <a:ext uri="{FF2B5EF4-FFF2-40B4-BE49-F238E27FC236}">
                <a16:creationId xmlns:a16="http://schemas.microsoft.com/office/drawing/2014/main" id="{0877E8AE-C2DC-DD73-55E7-9B292C673E25}"/>
              </a:ext>
            </a:extLst>
          </p:cNvPr>
          <p:cNvSpPr/>
          <p:nvPr/>
        </p:nvSpPr>
        <p:spPr>
          <a:xfrm>
            <a:off x="3463113" y="3148462"/>
            <a:ext cx="652264" cy="648072"/>
          </a:xfrm>
          <a:prstGeom prst="flowChartConnector">
            <a:avLst/>
          </a:prstGeom>
          <a:noFill/>
          <a:ln w="508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1400" dirty="0">
                <a:solidFill>
                  <a:schemeClr val="tx1"/>
                </a:solidFill>
              </a:rPr>
              <a:t>Nov</a:t>
            </a:r>
          </a:p>
        </p:txBody>
      </p:sp>
      <p:sp>
        <p:nvSpPr>
          <p:cNvPr id="22" name="Flowchart: Connector 21">
            <a:extLst>
              <a:ext uri="{FF2B5EF4-FFF2-40B4-BE49-F238E27FC236}">
                <a16:creationId xmlns:a16="http://schemas.microsoft.com/office/drawing/2014/main" id="{95EAEABC-5EEA-E015-1855-7A6CC0A289ED}"/>
              </a:ext>
            </a:extLst>
          </p:cNvPr>
          <p:cNvSpPr/>
          <p:nvPr/>
        </p:nvSpPr>
        <p:spPr>
          <a:xfrm>
            <a:off x="5334797" y="3145115"/>
            <a:ext cx="652264" cy="648072"/>
          </a:xfrm>
          <a:prstGeom prst="flowChartConnector">
            <a:avLst/>
          </a:prstGeom>
          <a:noFill/>
          <a:ln w="508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Jan</a:t>
            </a:r>
          </a:p>
        </p:txBody>
      </p:sp>
      <p:cxnSp>
        <p:nvCxnSpPr>
          <p:cNvPr id="24" name="Straight Connector 23">
            <a:extLst>
              <a:ext uri="{FF2B5EF4-FFF2-40B4-BE49-F238E27FC236}">
                <a16:creationId xmlns:a16="http://schemas.microsoft.com/office/drawing/2014/main" id="{BA8E4A6B-E44A-6A9B-FB53-129434249DE3}"/>
              </a:ext>
            </a:extLst>
          </p:cNvPr>
          <p:cNvCxnSpPr>
            <a:cxnSpLocks/>
            <a:stCxn id="16" idx="4"/>
          </p:cNvCxnSpPr>
          <p:nvPr/>
        </p:nvCxnSpPr>
        <p:spPr>
          <a:xfrm>
            <a:off x="947736" y="1777050"/>
            <a:ext cx="0" cy="572829"/>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4E3D292-5D63-6D7C-689B-D4D65F4780B7}"/>
              </a:ext>
            </a:extLst>
          </p:cNvPr>
          <p:cNvSpPr/>
          <p:nvPr/>
        </p:nvSpPr>
        <p:spPr>
          <a:xfrm>
            <a:off x="2345486" y="2349879"/>
            <a:ext cx="990000" cy="216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7A6621C9-1401-A3CD-62AD-AF932A4D603D}"/>
              </a:ext>
            </a:extLst>
          </p:cNvPr>
          <p:cNvSpPr/>
          <p:nvPr/>
        </p:nvSpPr>
        <p:spPr>
          <a:xfrm>
            <a:off x="3294245" y="2349879"/>
            <a:ext cx="990000" cy="216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0028F9B8-FC3C-40AE-A116-C723224470EE}"/>
              </a:ext>
            </a:extLst>
          </p:cNvPr>
          <p:cNvSpPr/>
          <p:nvPr/>
        </p:nvSpPr>
        <p:spPr>
          <a:xfrm>
            <a:off x="4237650" y="2349879"/>
            <a:ext cx="990000" cy="21600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52892191-0155-2902-2049-39C3A3B40F45}"/>
              </a:ext>
            </a:extLst>
          </p:cNvPr>
          <p:cNvSpPr/>
          <p:nvPr/>
        </p:nvSpPr>
        <p:spPr>
          <a:xfrm>
            <a:off x="5170205" y="2349879"/>
            <a:ext cx="990000" cy="21600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0F31F459-8191-86B9-5FCF-620F3A0E6B60}"/>
              </a:ext>
            </a:extLst>
          </p:cNvPr>
          <p:cNvSpPr/>
          <p:nvPr/>
        </p:nvSpPr>
        <p:spPr>
          <a:xfrm>
            <a:off x="6095623" y="2349879"/>
            <a:ext cx="990000" cy="21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Pentagon 38">
            <a:extLst>
              <a:ext uri="{FF2B5EF4-FFF2-40B4-BE49-F238E27FC236}">
                <a16:creationId xmlns:a16="http://schemas.microsoft.com/office/drawing/2014/main" id="{79C3D206-D2C4-9C06-2E6B-48FC162DDC79}"/>
              </a:ext>
            </a:extLst>
          </p:cNvPr>
          <p:cNvSpPr/>
          <p:nvPr/>
        </p:nvSpPr>
        <p:spPr>
          <a:xfrm>
            <a:off x="7037614" y="2349879"/>
            <a:ext cx="990000" cy="216000"/>
          </a:xfrm>
          <a:prstGeom prst="homePlat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5" name="Straight Connector 44">
            <a:extLst>
              <a:ext uri="{FF2B5EF4-FFF2-40B4-BE49-F238E27FC236}">
                <a16:creationId xmlns:a16="http://schemas.microsoft.com/office/drawing/2014/main" id="{14D9B9FB-62CB-A0FE-9476-C85433419BB0}"/>
              </a:ext>
            </a:extLst>
          </p:cNvPr>
          <p:cNvCxnSpPr>
            <a:cxnSpLocks/>
            <a:endCxn id="18" idx="0"/>
          </p:cNvCxnSpPr>
          <p:nvPr/>
        </p:nvCxnSpPr>
        <p:spPr>
          <a:xfrm flipH="1">
            <a:off x="1886909" y="2565879"/>
            <a:ext cx="1975" cy="596959"/>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8AC15E1-1DCE-8468-2076-EBB5F895B4AB}"/>
              </a:ext>
            </a:extLst>
          </p:cNvPr>
          <p:cNvCxnSpPr>
            <a:cxnSpLocks/>
            <a:stCxn id="19" idx="4"/>
          </p:cNvCxnSpPr>
          <p:nvPr/>
        </p:nvCxnSpPr>
        <p:spPr>
          <a:xfrm>
            <a:off x="2834450" y="1780677"/>
            <a:ext cx="6036" cy="56920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E704567-1191-08EE-32FC-98BC2D99159A}"/>
              </a:ext>
            </a:extLst>
          </p:cNvPr>
          <p:cNvCxnSpPr>
            <a:cxnSpLocks/>
            <a:stCxn id="20" idx="4"/>
          </p:cNvCxnSpPr>
          <p:nvPr/>
        </p:nvCxnSpPr>
        <p:spPr>
          <a:xfrm>
            <a:off x="4732650" y="1777050"/>
            <a:ext cx="0" cy="572829"/>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8E2511A-0D9F-325C-914D-A7AE30A792BD}"/>
              </a:ext>
            </a:extLst>
          </p:cNvPr>
          <p:cNvCxnSpPr>
            <a:stCxn id="21" idx="0"/>
          </p:cNvCxnSpPr>
          <p:nvPr/>
        </p:nvCxnSpPr>
        <p:spPr>
          <a:xfrm flipV="1">
            <a:off x="3789245" y="2565879"/>
            <a:ext cx="0" cy="582583"/>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7AA6EBD-7B6E-96E5-7693-280E0768D03B}"/>
              </a:ext>
            </a:extLst>
          </p:cNvPr>
          <p:cNvCxnSpPr>
            <a:stCxn id="22" idx="0"/>
          </p:cNvCxnSpPr>
          <p:nvPr/>
        </p:nvCxnSpPr>
        <p:spPr>
          <a:xfrm flipV="1">
            <a:off x="5660929" y="2565879"/>
            <a:ext cx="4276" cy="579236"/>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Flowchart: Connector 60">
            <a:extLst>
              <a:ext uri="{FF2B5EF4-FFF2-40B4-BE49-F238E27FC236}">
                <a16:creationId xmlns:a16="http://schemas.microsoft.com/office/drawing/2014/main" id="{B55A1DE4-29FF-6FD5-A40F-82262A3F4975}"/>
              </a:ext>
            </a:extLst>
          </p:cNvPr>
          <p:cNvSpPr/>
          <p:nvPr/>
        </p:nvSpPr>
        <p:spPr>
          <a:xfrm>
            <a:off x="6269074" y="1128978"/>
            <a:ext cx="652264" cy="648072"/>
          </a:xfrm>
          <a:prstGeom prst="flowChartConnector">
            <a:avLst/>
          </a:prstGeom>
          <a:noFill/>
          <a:ln w="508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Feb</a:t>
            </a:r>
          </a:p>
        </p:txBody>
      </p:sp>
      <p:cxnSp>
        <p:nvCxnSpPr>
          <p:cNvPr id="63" name="Straight Connector 62">
            <a:extLst>
              <a:ext uri="{FF2B5EF4-FFF2-40B4-BE49-F238E27FC236}">
                <a16:creationId xmlns:a16="http://schemas.microsoft.com/office/drawing/2014/main" id="{81E3789B-9F20-BA0C-6FCC-11BE2EE4E766}"/>
              </a:ext>
            </a:extLst>
          </p:cNvPr>
          <p:cNvCxnSpPr>
            <a:cxnSpLocks/>
            <a:stCxn id="61" idx="4"/>
          </p:cNvCxnSpPr>
          <p:nvPr/>
        </p:nvCxnSpPr>
        <p:spPr>
          <a:xfrm flipH="1">
            <a:off x="6590623" y="1777050"/>
            <a:ext cx="4583" cy="57282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467DFAF-FE70-F6FD-641C-00B7927E0D9C}"/>
              </a:ext>
            </a:extLst>
          </p:cNvPr>
          <p:cNvCxnSpPr>
            <a:cxnSpLocks/>
            <a:endCxn id="67" idx="0"/>
          </p:cNvCxnSpPr>
          <p:nvPr/>
        </p:nvCxnSpPr>
        <p:spPr>
          <a:xfrm>
            <a:off x="7532614" y="2565879"/>
            <a:ext cx="0" cy="57923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Flowchart: Connector 66">
            <a:extLst>
              <a:ext uri="{FF2B5EF4-FFF2-40B4-BE49-F238E27FC236}">
                <a16:creationId xmlns:a16="http://schemas.microsoft.com/office/drawing/2014/main" id="{7A2549B2-6F2C-44C3-AAC0-251EB96DFA74}"/>
              </a:ext>
            </a:extLst>
          </p:cNvPr>
          <p:cNvSpPr/>
          <p:nvPr/>
        </p:nvSpPr>
        <p:spPr>
          <a:xfrm>
            <a:off x="7206482" y="3145115"/>
            <a:ext cx="652264" cy="648072"/>
          </a:xfrm>
          <a:prstGeom prst="flowChartConnector">
            <a:avLst/>
          </a:prstGeom>
          <a:noFill/>
          <a:ln w="508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1400" dirty="0">
                <a:solidFill>
                  <a:schemeClr val="tx1"/>
                </a:solidFill>
              </a:rPr>
              <a:t>Mar</a:t>
            </a:r>
          </a:p>
        </p:txBody>
      </p:sp>
      <p:sp>
        <p:nvSpPr>
          <p:cNvPr id="77" name="TextBox 76">
            <a:extLst>
              <a:ext uri="{FF2B5EF4-FFF2-40B4-BE49-F238E27FC236}">
                <a16:creationId xmlns:a16="http://schemas.microsoft.com/office/drawing/2014/main" id="{5D68FA49-0A26-A3EA-C8C6-FD25B71176D0}"/>
              </a:ext>
            </a:extLst>
          </p:cNvPr>
          <p:cNvSpPr txBox="1"/>
          <p:nvPr/>
        </p:nvSpPr>
        <p:spPr>
          <a:xfrm>
            <a:off x="280837" y="2665011"/>
            <a:ext cx="1331933" cy="1169551"/>
          </a:xfrm>
          <a:prstGeom prst="rect">
            <a:avLst/>
          </a:prstGeom>
          <a:noFill/>
        </p:spPr>
        <p:txBody>
          <a:bodyPr wrap="square" rtlCol="0">
            <a:spAutoFit/>
          </a:bodyPr>
          <a:lstStyle/>
          <a:p>
            <a:pPr algn="ctr"/>
            <a:r>
              <a:rPr lang="en-GB" sz="1000" b="1" dirty="0"/>
              <a:t>COG &amp; </a:t>
            </a:r>
          </a:p>
          <a:p>
            <a:pPr algn="ctr"/>
            <a:r>
              <a:rPr lang="en-GB" sz="1000" b="1" dirty="0"/>
              <a:t>Strategic Board</a:t>
            </a:r>
          </a:p>
          <a:p>
            <a:pPr algn="ctr"/>
            <a:r>
              <a:rPr lang="en-GB" sz="1000" b="1" dirty="0"/>
              <a:t>- </a:t>
            </a:r>
            <a:r>
              <a:rPr lang="en-GB" sz="1000" dirty="0"/>
              <a:t>Budget Setting timetable agreed</a:t>
            </a:r>
          </a:p>
          <a:p>
            <a:pPr algn="ctr"/>
            <a:r>
              <a:rPr lang="en-GB" sz="1000" dirty="0"/>
              <a:t>- Q1 MTFS Review</a:t>
            </a:r>
          </a:p>
          <a:p>
            <a:pPr algn="ctr"/>
            <a:endParaRPr lang="en-GB" sz="1000" dirty="0"/>
          </a:p>
          <a:p>
            <a:pPr algn="ctr"/>
            <a:endParaRPr lang="en-GB" sz="1000" dirty="0"/>
          </a:p>
        </p:txBody>
      </p:sp>
      <p:sp>
        <p:nvSpPr>
          <p:cNvPr id="78" name="TextBox 77">
            <a:extLst>
              <a:ext uri="{FF2B5EF4-FFF2-40B4-BE49-F238E27FC236}">
                <a16:creationId xmlns:a16="http://schemas.microsoft.com/office/drawing/2014/main" id="{30FFFB54-9A9D-0B7F-8DDF-79417493D4FF}"/>
              </a:ext>
            </a:extLst>
          </p:cNvPr>
          <p:cNvSpPr txBox="1"/>
          <p:nvPr/>
        </p:nvSpPr>
        <p:spPr>
          <a:xfrm>
            <a:off x="3131840" y="483518"/>
            <a:ext cx="1236286" cy="1938992"/>
          </a:xfrm>
          <a:prstGeom prst="rect">
            <a:avLst/>
          </a:prstGeom>
          <a:noFill/>
        </p:spPr>
        <p:txBody>
          <a:bodyPr wrap="square" rtlCol="0">
            <a:spAutoFit/>
          </a:bodyPr>
          <a:lstStyle/>
          <a:p>
            <a:pPr algn="ctr"/>
            <a:endParaRPr lang="en-GB" sz="1000" b="1" dirty="0"/>
          </a:p>
          <a:p>
            <a:pPr algn="ctr"/>
            <a:r>
              <a:rPr lang="en-GB" sz="1000" b="1" dirty="0"/>
              <a:t>COG Budget Workshop 2 </a:t>
            </a:r>
          </a:p>
          <a:p>
            <a:pPr algn="ctr"/>
            <a:r>
              <a:rPr lang="en-GB" sz="1000" b="1" dirty="0"/>
              <a:t>- </a:t>
            </a:r>
            <a:r>
              <a:rPr lang="en-GB" sz="1000" dirty="0"/>
              <a:t>Revenue (incl Pay) &amp; Capital budget, Investment, savings &amp; MTFS review</a:t>
            </a:r>
          </a:p>
          <a:p>
            <a:pPr algn="ctr"/>
            <a:endParaRPr lang="en-GB" sz="1000" dirty="0"/>
          </a:p>
          <a:p>
            <a:pPr algn="ctr"/>
            <a:r>
              <a:rPr lang="en-GB" sz="1000" b="1" dirty="0"/>
              <a:t>Police Fire and Crime Panel Budget Working Group</a:t>
            </a:r>
          </a:p>
          <a:p>
            <a:pPr algn="ctr"/>
            <a:endParaRPr lang="en-GB" sz="1000" dirty="0"/>
          </a:p>
        </p:txBody>
      </p:sp>
      <p:sp>
        <p:nvSpPr>
          <p:cNvPr id="79" name="TextBox 78">
            <a:extLst>
              <a:ext uri="{FF2B5EF4-FFF2-40B4-BE49-F238E27FC236}">
                <a16:creationId xmlns:a16="http://schemas.microsoft.com/office/drawing/2014/main" id="{80A7E452-6B87-6641-60DC-370321FF76F2}"/>
              </a:ext>
            </a:extLst>
          </p:cNvPr>
          <p:cNvSpPr txBox="1"/>
          <p:nvPr/>
        </p:nvSpPr>
        <p:spPr>
          <a:xfrm>
            <a:off x="1326500" y="1372676"/>
            <a:ext cx="1133604" cy="1169551"/>
          </a:xfrm>
          <a:prstGeom prst="rect">
            <a:avLst/>
          </a:prstGeom>
          <a:noFill/>
        </p:spPr>
        <p:txBody>
          <a:bodyPr wrap="square" rtlCol="0">
            <a:spAutoFit/>
          </a:bodyPr>
          <a:lstStyle/>
          <a:p>
            <a:pPr algn="ctr"/>
            <a:r>
              <a:rPr lang="en-GB" sz="1000" b="1" dirty="0"/>
              <a:t>COG &amp; </a:t>
            </a:r>
          </a:p>
          <a:p>
            <a:pPr algn="ctr"/>
            <a:r>
              <a:rPr lang="en-GB" sz="1000" b="1" dirty="0"/>
              <a:t>Strategic Board</a:t>
            </a:r>
          </a:p>
          <a:p>
            <a:pPr algn="ctr"/>
            <a:r>
              <a:rPr lang="en-GB" sz="1000" dirty="0"/>
              <a:t>- Q2 MTFS Review</a:t>
            </a:r>
          </a:p>
          <a:p>
            <a:pPr algn="ctr"/>
            <a:r>
              <a:rPr lang="en-GB" sz="1000" dirty="0"/>
              <a:t>Incl high level investment and savings</a:t>
            </a:r>
          </a:p>
          <a:p>
            <a:pPr algn="ctr"/>
            <a:endParaRPr lang="en-GB" sz="1000" b="1" dirty="0"/>
          </a:p>
        </p:txBody>
      </p:sp>
      <p:sp>
        <p:nvSpPr>
          <p:cNvPr id="80" name="TextBox 79">
            <a:extLst>
              <a:ext uri="{FF2B5EF4-FFF2-40B4-BE49-F238E27FC236}">
                <a16:creationId xmlns:a16="http://schemas.microsoft.com/office/drawing/2014/main" id="{2EA955DF-6349-6863-BAC4-C362AA2B0011}"/>
              </a:ext>
            </a:extLst>
          </p:cNvPr>
          <p:cNvSpPr txBox="1"/>
          <p:nvPr/>
        </p:nvSpPr>
        <p:spPr>
          <a:xfrm>
            <a:off x="2090704" y="2612888"/>
            <a:ext cx="1462903" cy="2092881"/>
          </a:xfrm>
          <a:prstGeom prst="rect">
            <a:avLst/>
          </a:prstGeom>
          <a:noFill/>
        </p:spPr>
        <p:txBody>
          <a:bodyPr wrap="square" rtlCol="0">
            <a:spAutoFit/>
          </a:bodyPr>
          <a:lstStyle/>
          <a:p>
            <a:pPr algn="ctr"/>
            <a:r>
              <a:rPr lang="en-GB" sz="1000" b="1" dirty="0"/>
              <a:t>COG Budget Workshop 1 </a:t>
            </a:r>
          </a:p>
          <a:p>
            <a:pPr algn="ctr"/>
            <a:r>
              <a:rPr lang="en-GB" sz="1000" b="1" dirty="0"/>
              <a:t>- </a:t>
            </a:r>
            <a:r>
              <a:rPr lang="en-GB" sz="1000" dirty="0"/>
              <a:t>Revenue (excl Pay) &amp; Capital budget, Investment, savings &amp; MTFS review</a:t>
            </a:r>
          </a:p>
          <a:p>
            <a:pPr algn="ctr"/>
            <a:endParaRPr lang="en-GB" sz="1000" dirty="0"/>
          </a:p>
          <a:p>
            <a:pPr algn="ctr"/>
            <a:r>
              <a:rPr lang="en-GB" sz="1000" b="1" dirty="0"/>
              <a:t>Police Fire and Crime Panel Budget Working Group</a:t>
            </a:r>
          </a:p>
          <a:p>
            <a:pPr algn="ctr"/>
            <a:endParaRPr lang="en-GB" sz="1000" b="1" dirty="0"/>
          </a:p>
          <a:p>
            <a:pPr algn="ctr"/>
            <a:r>
              <a:rPr lang="en-GB" sz="1000" b="1" dirty="0"/>
              <a:t>Chancellor’s Autumn Statement</a:t>
            </a:r>
          </a:p>
        </p:txBody>
      </p:sp>
      <p:sp>
        <p:nvSpPr>
          <p:cNvPr id="81" name="TextBox 80">
            <a:extLst>
              <a:ext uri="{FF2B5EF4-FFF2-40B4-BE49-F238E27FC236}">
                <a16:creationId xmlns:a16="http://schemas.microsoft.com/office/drawing/2014/main" id="{34A1370F-189D-8D9E-E792-0F7AD043EDAC}"/>
              </a:ext>
            </a:extLst>
          </p:cNvPr>
          <p:cNvSpPr txBox="1"/>
          <p:nvPr/>
        </p:nvSpPr>
        <p:spPr>
          <a:xfrm>
            <a:off x="4153878" y="2626878"/>
            <a:ext cx="1106066" cy="1631216"/>
          </a:xfrm>
          <a:prstGeom prst="rect">
            <a:avLst/>
          </a:prstGeom>
          <a:noFill/>
        </p:spPr>
        <p:txBody>
          <a:bodyPr wrap="square" rtlCol="0">
            <a:spAutoFit/>
          </a:bodyPr>
          <a:lstStyle/>
          <a:p>
            <a:pPr algn="ctr"/>
            <a:r>
              <a:rPr lang="en-GB" sz="1000" b="1" dirty="0"/>
              <a:t>Strategic Board</a:t>
            </a:r>
          </a:p>
          <a:p>
            <a:pPr algn="ctr"/>
            <a:r>
              <a:rPr lang="en-GB" sz="1000" dirty="0"/>
              <a:t> - Chief Constable presents Budget Proposals (Prior to HO Funding Announcement)</a:t>
            </a:r>
          </a:p>
          <a:p>
            <a:pPr algn="ctr"/>
            <a:endParaRPr lang="en-GB" sz="1000" dirty="0"/>
          </a:p>
          <a:p>
            <a:pPr algn="ctr"/>
            <a:r>
              <a:rPr lang="en-GB" sz="1000" b="1" dirty="0"/>
              <a:t>Home Office Funding Announcement</a:t>
            </a:r>
          </a:p>
        </p:txBody>
      </p:sp>
      <p:sp>
        <p:nvSpPr>
          <p:cNvPr id="82" name="TextBox 81">
            <a:extLst>
              <a:ext uri="{FF2B5EF4-FFF2-40B4-BE49-F238E27FC236}">
                <a16:creationId xmlns:a16="http://schemas.microsoft.com/office/drawing/2014/main" id="{20036AC8-3FFE-0794-35CA-42A91A2DF1EA}"/>
              </a:ext>
            </a:extLst>
          </p:cNvPr>
          <p:cNvSpPr txBox="1"/>
          <p:nvPr/>
        </p:nvSpPr>
        <p:spPr>
          <a:xfrm>
            <a:off x="5057911" y="1179156"/>
            <a:ext cx="1236285" cy="1169551"/>
          </a:xfrm>
          <a:prstGeom prst="rect">
            <a:avLst/>
          </a:prstGeom>
          <a:noFill/>
        </p:spPr>
        <p:txBody>
          <a:bodyPr wrap="square" rtlCol="0">
            <a:spAutoFit/>
          </a:bodyPr>
          <a:lstStyle/>
          <a:p>
            <a:pPr algn="ctr"/>
            <a:r>
              <a:rPr lang="en-GB" sz="1000" b="1" dirty="0"/>
              <a:t>Police Fire and Crime Panel Budget Working Group</a:t>
            </a:r>
          </a:p>
          <a:p>
            <a:pPr algn="ctr"/>
            <a:endParaRPr lang="en-GB" sz="1000" b="1" dirty="0"/>
          </a:p>
          <a:p>
            <a:pPr algn="ctr"/>
            <a:r>
              <a:rPr lang="en-GB" sz="1000" b="1" dirty="0"/>
              <a:t>Chief Constable’s budget proposal letter to PFCC</a:t>
            </a:r>
          </a:p>
        </p:txBody>
      </p:sp>
      <p:sp>
        <p:nvSpPr>
          <p:cNvPr id="83" name="TextBox 82">
            <a:extLst>
              <a:ext uri="{FF2B5EF4-FFF2-40B4-BE49-F238E27FC236}">
                <a16:creationId xmlns:a16="http://schemas.microsoft.com/office/drawing/2014/main" id="{7676352A-3862-65E2-6326-C06F3AC5ECC5}"/>
              </a:ext>
            </a:extLst>
          </p:cNvPr>
          <p:cNvSpPr txBox="1"/>
          <p:nvPr/>
        </p:nvSpPr>
        <p:spPr>
          <a:xfrm>
            <a:off x="5982786" y="2622878"/>
            <a:ext cx="1241483" cy="1169551"/>
          </a:xfrm>
          <a:prstGeom prst="rect">
            <a:avLst/>
          </a:prstGeom>
          <a:noFill/>
        </p:spPr>
        <p:txBody>
          <a:bodyPr wrap="square" rtlCol="0">
            <a:spAutoFit/>
          </a:bodyPr>
          <a:lstStyle/>
          <a:p>
            <a:pPr algn="ctr"/>
            <a:r>
              <a:rPr lang="en-GB" sz="1000" b="1" dirty="0"/>
              <a:t>Police Fire &amp; Crime Panel</a:t>
            </a:r>
          </a:p>
          <a:p>
            <a:pPr algn="ctr"/>
            <a:r>
              <a:rPr lang="en-GB" sz="1000" dirty="0"/>
              <a:t>- PFCC presents budget to panel</a:t>
            </a:r>
          </a:p>
          <a:p>
            <a:pPr algn="ctr"/>
            <a:endParaRPr lang="en-GB" sz="1000" dirty="0"/>
          </a:p>
          <a:p>
            <a:pPr algn="ctr"/>
            <a:r>
              <a:rPr lang="en-GB" sz="1000" b="1" dirty="0"/>
              <a:t>Billing Authorities informed of precept</a:t>
            </a:r>
          </a:p>
        </p:txBody>
      </p:sp>
      <p:sp>
        <p:nvSpPr>
          <p:cNvPr id="84" name="TextBox 83">
            <a:extLst>
              <a:ext uri="{FF2B5EF4-FFF2-40B4-BE49-F238E27FC236}">
                <a16:creationId xmlns:a16="http://schemas.microsoft.com/office/drawing/2014/main" id="{B2BCE870-D0AC-4893-214B-AE3DE411EDED}"/>
              </a:ext>
            </a:extLst>
          </p:cNvPr>
          <p:cNvSpPr txBox="1"/>
          <p:nvPr/>
        </p:nvSpPr>
        <p:spPr>
          <a:xfrm>
            <a:off x="6980677" y="1769398"/>
            <a:ext cx="1106066" cy="553998"/>
          </a:xfrm>
          <a:prstGeom prst="rect">
            <a:avLst/>
          </a:prstGeom>
          <a:noFill/>
        </p:spPr>
        <p:txBody>
          <a:bodyPr wrap="square" rtlCol="0">
            <a:spAutoFit/>
          </a:bodyPr>
          <a:lstStyle/>
          <a:p>
            <a:pPr algn="ctr"/>
            <a:r>
              <a:rPr lang="en-GB" sz="1000" b="1" dirty="0"/>
              <a:t>Budget Issued for new financial year</a:t>
            </a:r>
            <a:endParaRPr lang="en-GB" sz="1000" dirty="0"/>
          </a:p>
        </p:txBody>
      </p:sp>
      <p:sp>
        <p:nvSpPr>
          <p:cNvPr id="85" name="Title 1">
            <a:extLst>
              <a:ext uri="{FF2B5EF4-FFF2-40B4-BE49-F238E27FC236}">
                <a16:creationId xmlns:a16="http://schemas.microsoft.com/office/drawing/2014/main" id="{A768C102-B010-8F9A-2884-884559F974FF}"/>
              </a:ext>
            </a:extLst>
          </p:cNvPr>
          <p:cNvSpPr txBox="1">
            <a:spLocks/>
          </p:cNvSpPr>
          <p:nvPr/>
        </p:nvSpPr>
        <p:spPr>
          <a:xfrm>
            <a:off x="540881" y="593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t>Budget Setting &amp; MTFS Strategic Timeline</a:t>
            </a:r>
          </a:p>
        </p:txBody>
      </p:sp>
      <p:sp>
        <p:nvSpPr>
          <p:cNvPr id="2" name="TextBox 1">
            <a:extLst>
              <a:ext uri="{FF2B5EF4-FFF2-40B4-BE49-F238E27FC236}">
                <a16:creationId xmlns:a16="http://schemas.microsoft.com/office/drawing/2014/main" id="{A3568F17-7A04-366C-333C-C9E59414D42D}"/>
              </a:ext>
            </a:extLst>
          </p:cNvPr>
          <p:cNvSpPr txBox="1"/>
          <p:nvPr/>
        </p:nvSpPr>
        <p:spPr>
          <a:xfrm>
            <a:off x="912621" y="4232268"/>
            <a:ext cx="6911010" cy="130004"/>
          </a:xfrm>
          <a:prstGeom prst="rect">
            <a:avLst/>
          </a:prstGeom>
          <a:solidFill>
            <a:schemeClr val="bg1"/>
          </a:solidFill>
        </p:spPr>
        <p:txBody>
          <a:bodyPr wrap="square" rtlCol="0">
            <a:spAutoFit/>
          </a:bodyPr>
          <a:lstStyle/>
          <a:p>
            <a:endParaRPr lang="en-GB" sz="200" dirty="0"/>
          </a:p>
        </p:txBody>
      </p:sp>
    </p:spTree>
    <p:extLst>
      <p:ext uri="{BB962C8B-B14F-4D97-AF65-F5344CB8AC3E}">
        <p14:creationId xmlns:p14="http://schemas.microsoft.com/office/powerpoint/2010/main" val="405661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9EE6-AEA8-604E-CE7D-8690A3990E83}"/>
              </a:ext>
            </a:extLst>
          </p:cNvPr>
          <p:cNvSpPr>
            <a:spLocks noGrp="1"/>
          </p:cNvSpPr>
          <p:nvPr>
            <p:ph type="title"/>
          </p:nvPr>
        </p:nvSpPr>
        <p:spPr>
          <a:xfrm>
            <a:off x="391799" y="0"/>
            <a:ext cx="8229600" cy="493563"/>
          </a:xfrm>
        </p:spPr>
        <p:txBody>
          <a:bodyPr/>
          <a:lstStyle/>
          <a:p>
            <a:r>
              <a:rPr lang="en-GB" sz="2400" dirty="0"/>
              <a:t>Previous Process Reviews</a:t>
            </a:r>
          </a:p>
        </p:txBody>
      </p:sp>
      <p:sp>
        <p:nvSpPr>
          <p:cNvPr id="3" name="Content Placeholder 2">
            <a:extLst>
              <a:ext uri="{FF2B5EF4-FFF2-40B4-BE49-F238E27FC236}">
                <a16:creationId xmlns:a16="http://schemas.microsoft.com/office/drawing/2014/main" id="{21820C03-EF80-13CE-C467-18647A9D839B}"/>
              </a:ext>
            </a:extLst>
          </p:cNvPr>
          <p:cNvSpPr>
            <a:spLocks noGrp="1"/>
          </p:cNvSpPr>
          <p:nvPr>
            <p:ph sz="half" idx="1"/>
          </p:nvPr>
        </p:nvSpPr>
        <p:spPr>
          <a:xfrm>
            <a:off x="522601" y="493563"/>
            <a:ext cx="7653836" cy="1646139"/>
          </a:xfrm>
        </p:spPr>
        <p:txBody>
          <a:bodyPr/>
          <a:lstStyle/>
          <a:p>
            <a:pPr marL="0" indent="0">
              <a:buNone/>
            </a:pPr>
            <a:r>
              <a:rPr lang="en-GB" sz="1400" b="1" dirty="0"/>
              <a:t>Achieving Finance Excellence in Policing (AFEP) – June 2020</a:t>
            </a:r>
          </a:p>
          <a:p>
            <a:r>
              <a:rPr lang="en-GB" sz="1200" dirty="0"/>
              <a:t>CIPFA’s Programme to improve financial resilience and financial management capabilities </a:t>
            </a:r>
          </a:p>
          <a:p>
            <a:r>
              <a:rPr lang="en-GB" sz="1200" dirty="0"/>
              <a:t>The review of Essex’s Financial Resilience included an assessment of the robustness of the MTFS .</a:t>
            </a:r>
          </a:p>
          <a:p>
            <a:pPr marL="720000" marR="165100" lvl="1" indent="-342900">
              <a:lnSpc>
                <a:spcPct val="115000"/>
              </a:lnSpc>
              <a:spcBef>
                <a:spcPts val="0"/>
              </a:spcBef>
              <a:buFont typeface="Courier New" panose="02070309020205020404" pitchFamily="49" charset="0"/>
              <a:buChar char="o"/>
            </a:pPr>
            <a:r>
              <a:rPr lang="en-GB" sz="1200" dirty="0">
                <a:latin typeface="Calibri" panose="020F0502020204030204" pitchFamily="34" charset="0"/>
                <a:cs typeface="Calibri" panose="020F0502020204030204" pitchFamily="34" charset="0"/>
              </a:rPr>
              <a:t>Strengths were stakeholder engagement, strong senior leadership and an excellent track record of minimal variance at year end;</a:t>
            </a:r>
          </a:p>
          <a:p>
            <a:pPr marL="720000" marR="165100" lvl="1" indent="-342900">
              <a:lnSpc>
                <a:spcPct val="115000"/>
              </a:lnSpc>
              <a:spcBef>
                <a:spcPts val="0"/>
              </a:spcBef>
              <a:buFont typeface="Courier New" panose="02070309020205020404" pitchFamily="49" charset="0"/>
              <a:buChar char="o"/>
            </a:pPr>
            <a:r>
              <a:rPr lang="en-GB" sz="1200" dirty="0">
                <a:latin typeface="Calibri" panose="020F0502020204030204" pitchFamily="34" charset="0"/>
                <a:cs typeface="Calibri" panose="020F0502020204030204" pitchFamily="34" charset="0"/>
              </a:rPr>
              <a:t>MTFS  Recommendations concerned reserve levels, affordability of capital programme, ability to make sustained savings and more sensitivity analysis. </a:t>
            </a:r>
          </a:p>
          <a:p>
            <a:pPr marL="720000" marR="165100" lvl="1" indent="-342900">
              <a:lnSpc>
                <a:spcPct val="115000"/>
              </a:lnSpc>
              <a:spcBef>
                <a:spcPts val="0"/>
              </a:spcBef>
              <a:buFont typeface="Courier New" panose="02070309020205020404" pitchFamily="49" charset="0"/>
              <a:buChar char="o"/>
            </a:pPr>
            <a:r>
              <a:rPr lang="en-GB" sz="1200" dirty="0">
                <a:latin typeface="Calibri" panose="020F0502020204030204" pitchFamily="34" charset="0"/>
                <a:cs typeface="Calibri" panose="020F0502020204030204" pitchFamily="34" charset="0"/>
              </a:rPr>
              <a:t>Working Group reviewed all AFEP recommendations. MTFS recommendations are complete. </a:t>
            </a:r>
            <a:endParaRPr lang="en-GB" sz="1200" dirty="0"/>
          </a:p>
          <a:p>
            <a:pPr lvl="2">
              <a:buFont typeface="Courier New" panose="02070309020205020404" pitchFamily="49" charset="0"/>
              <a:buChar char="o"/>
            </a:pPr>
            <a:endParaRPr lang="en-GB" sz="1000" dirty="0"/>
          </a:p>
          <a:p>
            <a:pPr marL="1371600" lvl="3" indent="0">
              <a:buNone/>
            </a:pPr>
            <a:endParaRPr lang="en-GB" sz="400"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GB" dirty="0"/>
          </a:p>
        </p:txBody>
      </p:sp>
      <p:pic>
        <p:nvPicPr>
          <p:cNvPr id="6" name="Picture 5">
            <a:extLst>
              <a:ext uri="{FF2B5EF4-FFF2-40B4-BE49-F238E27FC236}">
                <a16:creationId xmlns:a16="http://schemas.microsoft.com/office/drawing/2014/main" id="{49C544E2-8E1C-EEAA-58AF-B0363F2F8855}"/>
              </a:ext>
            </a:extLst>
          </p:cNvPr>
          <p:cNvPicPr>
            <a:picLocks noChangeAspect="1"/>
          </p:cNvPicPr>
          <p:nvPr/>
        </p:nvPicPr>
        <p:blipFill>
          <a:blip r:embed="rId3"/>
          <a:stretch>
            <a:fillRect/>
          </a:stretch>
        </p:blipFill>
        <p:spPr>
          <a:xfrm rot="16200000">
            <a:off x="7395340" y="1731573"/>
            <a:ext cx="1898763" cy="816258"/>
          </a:xfrm>
          <a:prstGeom prst="rect">
            <a:avLst/>
          </a:prstGeom>
        </p:spPr>
      </p:pic>
      <p:sp>
        <p:nvSpPr>
          <p:cNvPr id="5" name="TextBox 4">
            <a:extLst>
              <a:ext uri="{FF2B5EF4-FFF2-40B4-BE49-F238E27FC236}">
                <a16:creationId xmlns:a16="http://schemas.microsoft.com/office/drawing/2014/main" id="{1FC9FC26-04B1-5CFA-F475-EC5771EF8B8A}"/>
              </a:ext>
            </a:extLst>
          </p:cNvPr>
          <p:cNvSpPr txBox="1"/>
          <p:nvPr/>
        </p:nvSpPr>
        <p:spPr>
          <a:xfrm>
            <a:off x="522600" y="2283718"/>
            <a:ext cx="7260433" cy="249299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Internal audit of the MTFS process – June 2022</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The last audit considered the following and there were </a:t>
            </a:r>
            <a:r>
              <a:rPr kumimoji="0" lang="en-GB" sz="1200" b="1" i="0" u="none" strike="noStrike" kern="1200" cap="none" spc="0" normalizeH="0" baseline="0" noProof="0" dirty="0">
                <a:ln>
                  <a:noFill/>
                </a:ln>
                <a:solidFill>
                  <a:prstClr val="black"/>
                </a:solidFill>
                <a:effectLst/>
                <a:uLnTx/>
                <a:uFillTx/>
                <a:latin typeface="Calibri"/>
                <a:ea typeface="+mn-ea"/>
                <a:cs typeface="+mn-cs"/>
              </a:rPr>
              <a:t>no management actions </a:t>
            </a:r>
            <a:r>
              <a:rPr kumimoji="0" lang="en-GB" sz="1200" b="0" i="0" u="none" strike="noStrike" kern="1200" cap="none" spc="0" normalizeH="0" baseline="0" noProof="0" dirty="0">
                <a:ln>
                  <a:noFill/>
                </a:ln>
                <a:solidFill>
                  <a:prstClr val="black"/>
                </a:solidFill>
                <a:effectLst/>
                <a:uLnTx/>
                <a:uFillTx/>
                <a:latin typeface="Calibri"/>
                <a:ea typeface="+mn-ea"/>
                <a:cs typeface="+mn-cs"/>
              </a:rPr>
              <a:t>identified linked to the MTFS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That the PFCC &amp; Force have developed an MTFS which includes the current financial year and the next five years, and has been developed based on reasonable assumptions, including the identification and evaluation of savings. The MTFS is approved at the Strategic Boards.</a:t>
            </a:r>
          </a:p>
          <a:p>
            <a:pPr marL="342900" marR="0" lvl="0" indent="-3429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tab pos="144145" algn="l"/>
                <a:tab pos="457200" algn="l"/>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That scenario planning/sensitivity analysis has been completed to ensure that the MTFS is robust.</a:t>
            </a:r>
          </a:p>
          <a:p>
            <a:pPr marL="342900" marR="0" lvl="0" indent="-3429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tab pos="144145" algn="l"/>
                <a:tab pos="457200" algn="l"/>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That the CFO to the Chief Constable and senior officers from the Office of the PFCC routinely discuss the MTFS and the assumptions that underpin it and there are processes for updating and reviewing the MTFS on a regular basis.</a:t>
            </a:r>
          </a:p>
          <a:p>
            <a:pPr marL="342900" marR="0" lvl="0" indent="-3429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tab pos="144145" algn="l"/>
                <a:tab pos="457200" algn="l"/>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That the PFCC and Force have in place a governance structure for reporting the outputs of the MTFS including regular monitoring of progress against the plan.</a:t>
            </a:r>
          </a:p>
        </p:txBody>
      </p:sp>
    </p:spTree>
    <p:extLst>
      <p:ext uri="{BB962C8B-B14F-4D97-AF65-F5344CB8AC3E}">
        <p14:creationId xmlns:p14="http://schemas.microsoft.com/office/powerpoint/2010/main" val="215054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EFF60-1D27-E79D-B5E0-8A687283EDBF}"/>
              </a:ext>
            </a:extLst>
          </p:cNvPr>
          <p:cNvSpPr>
            <a:spLocks noGrp="1"/>
          </p:cNvSpPr>
          <p:nvPr>
            <p:ph type="title"/>
          </p:nvPr>
        </p:nvSpPr>
        <p:spPr>
          <a:xfrm>
            <a:off x="457200" y="205979"/>
            <a:ext cx="8229600" cy="421555"/>
          </a:xfrm>
        </p:spPr>
        <p:txBody>
          <a:bodyPr/>
          <a:lstStyle/>
          <a:p>
            <a:r>
              <a:rPr lang="en-GB" sz="2400" dirty="0"/>
              <a:t>Summary</a:t>
            </a:r>
          </a:p>
        </p:txBody>
      </p:sp>
      <p:sp>
        <p:nvSpPr>
          <p:cNvPr id="3" name="Content Placeholder 2">
            <a:extLst>
              <a:ext uri="{FF2B5EF4-FFF2-40B4-BE49-F238E27FC236}">
                <a16:creationId xmlns:a16="http://schemas.microsoft.com/office/drawing/2014/main" id="{D7D137F0-90F4-847A-BB5D-68B8278D8552}"/>
              </a:ext>
            </a:extLst>
          </p:cNvPr>
          <p:cNvSpPr>
            <a:spLocks noGrp="1"/>
          </p:cNvSpPr>
          <p:nvPr>
            <p:ph sz="half" idx="1"/>
          </p:nvPr>
        </p:nvSpPr>
        <p:spPr>
          <a:xfrm>
            <a:off x="451176" y="771550"/>
            <a:ext cx="7087308" cy="3694124"/>
          </a:xfrm>
        </p:spPr>
        <p:txBody>
          <a:bodyPr/>
          <a:lstStyle/>
          <a:p>
            <a:r>
              <a:rPr lang="en-GB" sz="1400" dirty="0"/>
              <a:t>The force has a statutory responsibility to set a balanced budget for the forthcoming year</a:t>
            </a:r>
          </a:p>
          <a:p>
            <a:r>
              <a:rPr lang="en-GB" sz="1400" dirty="0"/>
              <a:t>The PFCC is responsible for the allocation of the money </a:t>
            </a:r>
          </a:p>
          <a:p>
            <a:r>
              <a:rPr lang="en-GB" sz="1400" dirty="0"/>
              <a:t>The PFCC and the Chief Constable share responsibility for effective financial and budget planning – supported by their respective CFOs</a:t>
            </a:r>
          </a:p>
          <a:p>
            <a:r>
              <a:rPr lang="en-GB" sz="1400" dirty="0"/>
              <a:t>The MTFS covers a 5-year period</a:t>
            </a:r>
          </a:p>
          <a:p>
            <a:r>
              <a:rPr lang="en-GB" sz="1400" dirty="0"/>
              <a:t>Detailed budget process used to set Year 1 </a:t>
            </a:r>
          </a:p>
          <a:p>
            <a:r>
              <a:rPr lang="en-GB" sz="1400" dirty="0"/>
              <a:t>Years 2-5 being based on key assumptions as to how the budget requirement may change</a:t>
            </a:r>
          </a:p>
          <a:p>
            <a:r>
              <a:rPr lang="en-GB" sz="1400" dirty="0"/>
              <a:t>Assumptions are reviewed and refined within the iterations of the MTFS </a:t>
            </a:r>
          </a:p>
          <a:p>
            <a:r>
              <a:rPr lang="en-GB" sz="1400" dirty="0"/>
              <a:t>Regular engagement between the Chief Constable, the PFCC and their CFOs throughout the process</a:t>
            </a:r>
          </a:p>
          <a:p>
            <a:r>
              <a:rPr lang="en-GB" sz="1400" dirty="0"/>
              <a:t>Key elements of the budget are reviewed through working groups and established boards </a:t>
            </a:r>
          </a:p>
          <a:p>
            <a:r>
              <a:rPr lang="en-GB" sz="1400" dirty="0"/>
              <a:t>The updated MTFS is presented to COG and Strategic Board in June, September and December for review</a:t>
            </a:r>
          </a:p>
          <a:p>
            <a:r>
              <a:rPr lang="en-GB" sz="1400" dirty="0"/>
              <a:t>The budget and precept is approved by the Police Fire and Crime Panel in February</a:t>
            </a:r>
          </a:p>
          <a:p>
            <a:endParaRPr lang="en-GB" sz="1200" dirty="0"/>
          </a:p>
          <a:p>
            <a:endParaRPr lang="en-GB" sz="1200" dirty="0"/>
          </a:p>
          <a:p>
            <a:endParaRPr lang="en-GB" sz="1200" dirty="0"/>
          </a:p>
          <a:p>
            <a:endParaRPr lang="en-GB" sz="1200" dirty="0"/>
          </a:p>
        </p:txBody>
      </p:sp>
      <p:pic>
        <p:nvPicPr>
          <p:cNvPr id="9" name="Picture 8">
            <a:extLst>
              <a:ext uri="{FF2B5EF4-FFF2-40B4-BE49-F238E27FC236}">
                <a16:creationId xmlns:a16="http://schemas.microsoft.com/office/drawing/2014/main" id="{0E6121A2-9B58-31DE-20DC-0976B0333200}"/>
              </a:ext>
            </a:extLst>
          </p:cNvPr>
          <p:cNvPicPr>
            <a:picLocks noChangeAspect="1"/>
          </p:cNvPicPr>
          <p:nvPr/>
        </p:nvPicPr>
        <p:blipFill>
          <a:blip r:embed="rId3"/>
          <a:stretch>
            <a:fillRect/>
          </a:stretch>
        </p:blipFill>
        <p:spPr>
          <a:xfrm>
            <a:off x="7262036" y="1101159"/>
            <a:ext cx="1775637" cy="1079170"/>
          </a:xfrm>
          <a:prstGeom prst="rect">
            <a:avLst/>
          </a:prstGeom>
        </p:spPr>
      </p:pic>
    </p:spTree>
    <p:extLst>
      <p:ext uri="{BB962C8B-B14F-4D97-AF65-F5344CB8AC3E}">
        <p14:creationId xmlns:p14="http://schemas.microsoft.com/office/powerpoint/2010/main" val="294723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3C4004-892A-49D8-916A-4F4FC66D5069}"/>
              </a:ext>
            </a:extLst>
          </p:cNvPr>
          <p:cNvSpPr>
            <a:spLocks noGrp="1"/>
          </p:cNvSpPr>
          <p:nvPr>
            <p:ph idx="1"/>
          </p:nvPr>
        </p:nvSpPr>
        <p:spPr>
          <a:xfrm>
            <a:off x="323528" y="1749028"/>
            <a:ext cx="8229600" cy="606698"/>
          </a:xfrm>
        </p:spPr>
        <p:txBody>
          <a:bodyPr/>
          <a:lstStyle/>
          <a:p>
            <a:pPr marL="0" indent="0" algn="ctr">
              <a:buNone/>
            </a:pPr>
            <a:r>
              <a:rPr lang="en-GB" sz="2800" dirty="0">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4065966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9EE6-AEA8-604E-CE7D-8690A3990E83}"/>
              </a:ext>
            </a:extLst>
          </p:cNvPr>
          <p:cNvSpPr>
            <a:spLocks noGrp="1"/>
          </p:cNvSpPr>
          <p:nvPr>
            <p:ph type="title"/>
          </p:nvPr>
        </p:nvSpPr>
        <p:spPr>
          <a:xfrm>
            <a:off x="457200" y="205979"/>
            <a:ext cx="8229600" cy="479820"/>
          </a:xfrm>
        </p:spPr>
        <p:txBody>
          <a:bodyPr/>
          <a:lstStyle/>
          <a:p>
            <a:r>
              <a:rPr lang="en-GB" sz="2400" b="1" dirty="0"/>
              <a:t>Background &amp; Context</a:t>
            </a:r>
          </a:p>
        </p:txBody>
      </p:sp>
      <p:sp>
        <p:nvSpPr>
          <p:cNvPr id="3" name="Content Placeholder 2">
            <a:extLst>
              <a:ext uri="{FF2B5EF4-FFF2-40B4-BE49-F238E27FC236}">
                <a16:creationId xmlns:a16="http://schemas.microsoft.com/office/drawing/2014/main" id="{21820C03-EF80-13CE-C467-18647A9D839B}"/>
              </a:ext>
            </a:extLst>
          </p:cNvPr>
          <p:cNvSpPr>
            <a:spLocks noGrp="1"/>
          </p:cNvSpPr>
          <p:nvPr>
            <p:ph sz="half" idx="1"/>
          </p:nvPr>
        </p:nvSpPr>
        <p:spPr>
          <a:xfrm>
            <a:off x="561182" y="896375"/>
            <a:ext cx="6552000" cy="3542135"/>
          </a:xfrm>
        </p:spPr>
        <p:txBody>
          <a:bodyPr/>
          <a:lstStyle/>
          <a:p>
            <a:pPr marL="0" indent="0">
              <a:buNone/>
            </a:pPr>
            <a:r>
              <a:rPr lang="en-GB" sz="1800" b="1" dirty="0"/>
              <a:t>Statutory Requirements</a:t>
            </a:r>
          </a:p>
          <a:p>
            <a:r>
              <a:rPr lang="en-GB" sz="1600" dirty="0"/>
              <a:t>All Police Forces in England and Wales are required by law to set a balanced budget. </a:t>
            </a:r>
          </a:p>
          <a:p>
            <a:r>
              <a:rPr lang="en-GB" sz="1600" dirty="0">
                <a:effectLst/>
                <a:ea typeface="Calibri" panose="020F0502020204030204" pitchFamily="34" charset="0"/>
                <a:cs typeface="Calibri" panose="020F0502020204030204" pitchFamily="34" charset="0"/>
              </a:rPr>
              <a:t>The Medium Term Financial Strategy (MTFS) directs resources over next 5 years to deliver both the </a:t>
            </a:r>
            <a:r>
              <a:rPr lang="en-GB" sz="1600" dirty="0">
                <a:ea typeface="Calibri" panose="020F0502020204030204" pitchFamily="34" charset="0"/>
                <a:cs typeface="Calibri" panose="020F0502020204030204" pitchFamily="34" charset="0"/>
              </a:rPr>
              <a:t>Force Plan </a:t>
            </a:r>
            <a:r>
              <a:rPr lang="en-GB" sz="1600" dirty="0">
                <a:effectLst/>
                <a:ea typeface="Calibri" panose="020F0502020204030204" pitchFamily="34" charset="0"/>
                <a:cs typeface="Calibri" panose="020F0502020204030204" pitchFamily="34" charset="0"/>
              </a:rPr>
              <a:t>and the Police and Crime Plan.</a:t>
            </a:r>
          </a:p>
          <a:p>
            <a:pPr lvl="1">
              <a:buFont typeface="Arial" panose="020B0604020202020204" pitchFamily="34" charset="0"/>
              <a:buChar char="•"/>
            </a:pPr>
            <a:endParaRPr lang="en-GB" sz="1400" dirty="0"/>
          </a:p>
          <a:p>
            <a:pPr marL="0" indent="0">
              <a:buNone/>
            </a:pPr>
            <a:r>
              <a:rPr lang="en-GB" sz="1800" b="1" dirty="0"/>
              <a:t>Constitution</a:t>
            </a:r>
          </a:p>
          <a:p>
            <a:r>
              <a:rPr lang="en-GB" sz="1600" dirty="0"/>
              <a:t>The PFCC is ultimately accountable to the public for the management of the Police Fund.</a:t>
            </a:r>
          </a:p>
          <a:p>
            <a:r>
              <a:rPr lang="en-GB" sz="1600" dirty="0"/>
              <a:t>The PFCC receives all funding for the Essex Police force.</a:t>
            </a:r>
          </a:p>
          <a:p>
            <a:r>
              <a:rPr lang="en-GB" sz="1600" dirty="0"/>
              <a:t>The PFCC is responsible for the allocation of the funding in consultation with the Chief Constable.</a:t>
            </a:r>
          </a:p>
          <a:p>
            <a:pPr marL="914400" lvl="2" indent="0">
              <a:buNone/>
            </a:pPr>
            <a:endParaRPr lang="en-GB" sz="1600" dirty="0"/>
          </a:p>
        </p:txBody>
      </p:sp>
      <p:pic>
        <p:nvPicPr>
          <p:cNvPr id="5" name="Picture 4">
            <a:extLst>
              <a:ext uri="{FF2B5EF4-FFF2-40B4-BE49-F238E27FC236}">
                <a16:creationId xmlns:a16="http://schemas.microsoft.com/office/drawing/2014/main" id="{BD3887FC-A2D2-498D-0AFB-CE34868ADCCB}"/>
              </a:ext>
            </a:extLst>
          </p:cNvPr>
          <p:cNvPicPr>
            <a:picLocks noChangeAspect="1"/>
          </p:cNvPicPr>
          <p:nvPr/>
        </p:nvPicPr>
        <p:blipFill>
          <a:blip r:embed="rId3"/>
          <a:stretch>
            <a:fillRect/>
          </a:stretch>
        </p:blipFill>
        <p:spPr>
          <a:xfrm>
            <a:off x="7166526" y="1066496"/>
            <a:ext cx="1623131" cy="1080120"/>
          </a:xfrm>
          <a:prstGeom prst="rect">
            <a:avLst/>
          </a:prstGeom>
        </p:spPr>
      </p:pic>
      <p:pic>
        <p:nvPicPr>
          <p:cNvPr id="6" name="Picture 5">
            <a:extLst>
              <a:ext uri="{FF2B5EF4-FFF2-40B4-BE49-F238E27FC236}">
                <a16:creationId xmlns:a16="http://schemas.microsoft.com/office/drawing/2014/main" id="{0C1D6172-E37C-DB56-B3D1-74C8C915C501}"/>
              </a:ext>
            </a:extLst>
          </p:cNvPr>
          <p:cNvPicPr>
            <a:picLocks noChangeAspect="1"/>
          </p:cNvPicPr>
          <p:nvPr/>
        </p:nvPicPr>
        <p:blipFill>
          <a:blip r:embed="rId4"/>
          <a:stretch>
            <a:fillRect/>
          </a:stretch>
        </p:blipFill>
        <p:spPr>
          <a:xfrm>
            <a:off x="7166526" y="2534736"/>
            <a:ext cx="1623130" cy="1451352"/>
          </a:xfrm>
          <a:prstGeom prst="rect">
            <a:avLst/>
          </a:prstGeom>
        </p:spPr>
      </p:pic>
    </p:spTree>
    <p:extLst>
      <p:ext uri="{BB962C8B-B14F-4D97-AF65-F5344CB8AC3E}">
        <p14:creationId xmlns:p14="http://schemas.microsoft.com/office/powerpoint/2010/main" val="211450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9EE6-AEA8-604E-CE7D-8690A3990E83}"/>
              </a:ext>
            </a:extLst>
          </p:cNvPr>
          <p:cNvSpPr>
            <a:spLocks noGrp="1"/>
          </p:cNvSpPr>
          <p:nvPr>
            <p:ph type="title"/>
          </p:nvPr>
        </p:nvSpPr>
        <p:spPr>
          <a:xfrm>
            <a:off x="457200" y="205979"/>
            <a:ext cx="8229600" cy="479820"/>
          </a:xfrm>
        </p:spPr>
        <p:txBody>
          <a:bodyPr/>
          <a:lstStyle/>
          <a:p>
            <a:r>
              <a:rPr lang="en-GB" sz="2400" b="1" dirty="0"/>
              <a:t>Background &amp; Context</a:t>
            </a:r>
          </a:p>
        </p:txBody>
      </p:sp>
      <p:sp>
        <p:nvSpPr>
          <p:cNvPr id="3" name="Content Placeholder 2">
            <a:extLst>
              <a:ext uri="{FF2B5EF4-FFF2-40B4-BE49-F238E27FC236}">
                <a16:creationId xmlns:a16="http://schemas.microsoft.com/office/drawing/2014/main" id="{21820C03-EF80-13CE-C467-18647A9D839B}"/>
              </a:ext>
            </a:extLst>
          </p:cNvPr>
          <p:cNvSpPr>
            <a:spLocks noGrp="1"/>
          </p:cNvSpPr>
          <p:nvPr>
            <p:ph sz="half" idx="1"/>
          </p:nvPr>
        </p:nvSpPr>
        <p:spPr>
          <a:xfrm>
            <a:off x="457200" y="685799"/>
            <a:ext cx="6779096" cy="3326111"/>
          </a:xfrm>
          <a:solidFill>
            <a:schemeClr val="bg1"/>
          </a:solidFill>
        </p:spPr>
        <p:txBody>
          <a:bodyPr lIns="180000"/>
          <a:lstStyle/>
          <a:p>
            <a:pPr marL="0" indent="0">
              <a:buNone/>
            </a:pPr>
            <a:r>
              <a:rPr lang="en-GB" sz="2000" b="1" dirty="0"/>
              <a:t>Financial Regulations</a:t>
            </a:r>
          </a:p>
          <a:p>
            <a:r>
              <a:rPr lang="en-GB" sz="1600" dirty="0"/>
              <a:t>The PFCC and the Chief Constable share responsibility for effective financial and budget planning.</a:t>
            </a:r>
          </a:p>
          <a:p>
            <a:endParaRPr lang="en-GB" sz="1400" dirty="0"/>
          </a:p>
          <a:p>
            <a:r>
              <a:rPr lang="en-GB" sz="1600" dirty="0"/>
              <a:t>Key responsibilities of the Chief Finance Officer (CFO) for the Chief Constable and the CFO for the PFCC are:</a:t>
            </a:r>
          </a:p>
          <a:p>
            <a:pPr lvl="1"/>
            <a:r>
              <a:rPr lang="en-GB" sz="1400" dirty="0"/>
              <a:t>To determine the format and timing of the medium-term financial strategy.</a:t>
            </a:r>
          </a:p>
          <a:p>
            <a:pPr lvl="1"/>
            <a:r>
              <a:rPr lang="en-GB" sz="1400" dirty="0"/>
              <a:t>To prepare a medium-term forecast of proposed income and expenditure for submission to the PFCC. </a:t>
            </a:r>
          </a:p>
          <a:p>
            <a:pPr lvl="1"/>
            <a:r>
              <a:rPr lang="en-GB" sz="1400" dirty="0"/>
              <a:t>A gap may be identified between available resources and required resources.</a:t>
            </a:r>
          </a:p>
          <a:p>
            <a:pPr lvl="1"/>
            <a:r>
              <a:rPr lang="en-GB" sz="1400" dirty="0"/>
              <a:t>Operational requirements are prioritised by the Chief Constable to enable the PFCC to make informed decisions about future funding levels and use of resources.</a:t>
            </a:r>
          </a:p>
        </p:txBody>
      </p:sp>
      <p:pic>
        <p:nvPicPr>
          <p:cNvPr id="4" name="Picture 3">
            <a:extLst>
              <a:ext uri="{FF2B5EF4-FFF2-40B4-BE49-F238E27FC236}">
                <a16:creationId xmlns:a16="http://schemas.microsoft.com/office/drawing/2014/main" id="{CD939A62-CF63-A4EE-916B-B4668878D281}"/>
              </a:ext>
            </a:extLst>
          </p:cNvPr>
          <p:cNvPicPr>
            <a:picLocks noChangeAspect="1"/>
          </p:cNvPicPr>
          <p:nvPr/>
        </p:nvPicPr>
        <p:blipFill>
          <a:blip r:embed="rId3"/>
          <a:stretch>
            <a:fillRect/>
          </a:stretch>
        </p:blipFill>
        <p:spPr>
          <a:xfrm rot="16200000">
            <a:off x="6683846" y="1684040"/>
            <a:ext cx="2762250" cy="1657350"/>
          </a:xfrm>
          <a:prstGeom prst="rect">
            <a:avLst/>
          </a:prstGeom>
        </p:spPr>
      </p:pic>
    </p:spTree>
    <p:extLst>
      <p:ext uri="{BB962C8B-B14F-4D97-AF65-F5344CB8AC3E}">
        <p14:creationId xmlns:p14="http://schemas.microsoft.com/office/powerpoint/2010/main" val="45934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73B0-4058-D874-5C4A-DE17C23B4BE5}"/>
              </a:ext>
            </a:extLst>
          </p:cNvPr>
          <p:cNvSpPr>
            <a:spLocks noGrp="1"/>
          </p:cNvSpPr>
          <p:nvPr>
            <p:ph type="title"/>
          </p:nvPr>
        </p:nvSpPr>
        <p:spPr>
          <a:xfrm>
            <a:off x="457200" y="205979"/>
            <a:ext cx="8229600" cy="421555"/>
          </a:xfrm>
        </p:spPr>
        <p:txBody>
          <a:bodyPr>
            <a:normAutofit fontScale="90000"/>
          </a:bodyPr>
          <a:lstStyle/>
          <a:p>
            <a:r>
              <a:rPr lang="en-GB" sz="2400" b="1" dirty="0"/>
              <a:t>Crystal Ball </a:t>
            </a:r>
          </a:p>
        </p:txBody>
      </p:sp>
      <p:sp>
        <p:nvSpPr>
          <p:cNvPr id="3" name="Content Placeholder 2">
            <a:extLst>
              <a:ext uri="{FF2B5EF4-FFF2-40B4-BE49-F238E27FC236}">
                <a16:creationId xmlns:a16="http://schemas.microsoft.com/office/drawing/2014/main" id="{B67C04C9-629E-6D9B-5C97-9FD0B9A8AE57}"/>
              </a:ext>
            </a:extLst>
          </p:cNvPr>
          <p:cNvSpPr>
            <a:spLocks noGrp="1"/>
          </p:cNvSpPr>
          <p:nvPr>
            <p:ph sz="half" idx="1"/>
          </p:nvPr>
        </p:nvSpPr>
        <p:spPr>
          <a:xfrm>
            <a:off x="457199" y="1090299"/>
            <a:ext cx="4618856" cy="3171799"/>
          </a:xfrm>
        </p:spPr>
        <p:txBody>
          <a:bodyPr>
            <a:normAutofit/>
          </a:bodyPr>
          <a:lstStyle/>
          <a:p>
            <a:pPr>
              <a:lnSpc>
                <a:spcPct val="90000"/>
              </a:lnSpc>
            </a:pPr>
            <a:r>
              <a:rPr lang="en-GB" sz="1600" dirty="0"/>
              <a:t>General Election – modelling for varying outcomes</a:t>
            </a:r>
          </a:p>
          <a:p>
            <a:pPr>
              <a:lnSpc>
                <a:spcPct val="90000"/>
              </a:lnSpc>
            </a:pPr>
            <a:r>
              <a:rPr lang="en-GB" sz="1600" dirty="0"/>
              <a:t>Refining key assumptions </a:t>
            </a:r>
          </a:p>
          <a:p>
            <a:pPr lvl="1">
              <a:lnSpc>
                <a:spcPct val="90000"/>
              </a:lnSpc>
            </a:pPr>
            <a:r>
              <a:rPr lang="en-GB" sz="1200" dirty="0"/>
              <a:t>Pay</a:t>
            </a:r>
          </a:p>
          <a:p>
            <a:pPr lvl="1">
              <a:lnSpc>
                <a:spcPct val="90000"/>
              </a:lnSpc>
            </a:pPr>
            <a:r>
              <a:rPr lang="en-GB" sz="1200" dirty="0"/>
              <a:t>Inflation</a:t>
            </a:r>
          </a:p>
          <a:p>
            <a:pPr lvl="1">
              <a:lnSpc>
                <a:spcPct val="90000"/>
              </a:lnSpc>
            </a:pPr>
            <a:r>
              <a:rPr lang="en-GB" sz="1200" dirty="0"/>
              <a:t>Council Tax Base</a:t>
            </a:r>
          </a:p>
          <a:p>
            <a:pPr>
              <a:lnSpc>
                <a:spcPct val="90000"/>
              </a:lnSpc>
            </a:pPr>
            <a:r>
              <a:rPr lang="en-GB" sz="1600" dirty="0"/>
              <a:t>Savings Programme</a:t>
            </a:r>
          </a:p>
          <a:p>
            <a:pPr>
              <a:lnSpc>
                <a:spcPct val="90000"/>
              </a:lnSpc>
            </a:pPr>
            <a:r>
              <a:rPr lang="en-GB" sz="1600" dirty="0"/>
              <a:t>Benchmarking with other forces</a:t>
            </a:r>
          </a:p>
          <a:p>
            <a:pPr>
              <a:lnSpc>
                <a:spcPct val="90000"/>
              </a:lnSpc>
            </a:pPr>
            <a:r>
              <a:rPr lang="en-GB" sz="1600" dirty="0"/>
              <a:t>Sensitivity analysis </a:t>
            </a:r>
          </a:p>
        </p:txBody>
      </p:sp>
      <p:pic>
        <p:nvPicPr>
          <p:cNvPr id="7" name="Content Placeholder 6" descr="A crystal ball with smoke coming out of it&#10;&#10;Description automatically generated">
            <a:extLst>
              <a:ext uri="{FF2B5EF4-FFF2-40B4-BE49-F238E27FC236}">
                <a16:creationId xmlns:a16="http://schemas.microsoft.com/office/drawing/2014/main" id="{8FE026AB-1201-B089-A087-426EAF508B4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0504" b="2"/>
          <a:stretch/>
        </p:blipFill>
        <p:spPr>
          <a:xfrm>
            <a:off x="5004048" y="1090299"/>
            <a:ext cx="3508217" cy="2948681"/>
          </a:xfrm>
          <a:noFill/>
        </p:spPr>
      </p:pic>
      <p:sp>
        <p:nvSpPr>
          <p:cNvPr id="8" name="TextBox 7">
            <a:extLst>
              <a:ext uri="{FF2B5EF4-FFF2-40B4-BE49-F238E27FC236}">
                <a16:creationId xmlns:a16="http://schemas.microsoft.com/office/drawing/2014/main" id="{F2BF6449-A096-58E9-6E85-6E5C9C336E96}"/>
              </a:ext>
            </a:extLst>
          </p:cNvPr>
          <p:cNvSpPr txBox="1"/>
          <p:nvPr/>
        </p:nvSpPr>
        <p:spPr>
          <a:xfrm>
            <a:off x="457199" y="699542"/>
            <a:ext cx="8363273" cy="646331"/>
          </a:xfrm>
          <a:prstGeom prst="rect">
            <a:avLst/>
          </a:prstGeom>
          <a:noFill/>
        </p:spPr>
        <p:txBody>
          <a:bodyPr wrap="square" rtlCol="0">
            <a:spAutoFit/>
          </a:bodyPr>
          <a:lstStyle/>
          <a:p>
            <a:r>
              <a:rPr lang="en-GB" sz="1800" dirty="0"/>
              <a:t>Considerations for 2025/26 and MTFS Period beyond</a:t>
            </a:r>
          </a:p>
          <a:p>
            <a:endParaRPr lang="en-GB" dirty="0"/>
          </a:p>
        </p:txBody>
      </p:sp>
    </p:spTree>
    <p:extLst>
      <p:ext uri="{BB962C8B-B14F-4D97-AF65-F5344CB8AC3E}">
        <p14:creationId xmlns:p14="http://schemas.microsoft.com/office/powerpoint/2010/main" val="341540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B2AB-07E2-D532-FAB7-4805BE4383BD}"/>
              </a:ext>
            </a:extLst>
          </p:cNvPr>
          <p:cNvSpPr>
            <a:spLocks noGrp="1"/>
          </p:cNvSpPr>
          <p:nvPr>
            <p:ph type="title"/>
          </p:nvPr>
        </p:nvSpPr>
        <p:spPr>
          <a:xfrm>
            <a:off x="457200" y="205979"/>
            <a:ext cx="7931224" cy="421555"/>
          </a:xfrm>
        </p:spPr>
        <p:txBody>
          <a:bodyPr/>
          <a:lstStyle/>
          <a:p>
            <a:r>
              <a:rPr lang="en-GB" sz="2400" b="1" dirty="0"/>
              <a:t>Budget Setting Process (Year 1)</a:t>
            </a:r>
          </a:p>
        </p:txBody>
      </p:sp>
      <p:pic>
        <p:nvPicPr>
          <p:cNvPr id="4" name="Picture 3">
            <a:extLst>
              <a:ext uri="{FF2B5EF4-FFF2-40B4-BE49-F238E27FC236}">
                <a16:creationId xmlns:a16="http://schemas.microsoft.com/office/drawing/2014/main" id="{A28B1F42-82F1-EFE5-EE12-96079DE09377}"/>
              </a:ext>
            </a:extLst>
          </p:cNvPr>
          <p:cNvPicPr>
            <a:picLocks noChangeAspect="1"/>
          </p:cNvPicPr>
          <p:nvPr/>
        </p:nvPicPr>
        <p:blipFill>
          <a:blip r:embed="rId3">
            <a:alphaModFix/>
          </a:blip>
          <a:stretch>
            <a:fillRect/>
          </a:stretch>
        </p:blipFill>
        <p:spPr>
          <a:xfrm>
            <a:off x="6523896" y="979096"/>
            <a:ext cx="2620104" cy="1310052"/>
          </a:xfrm>
          <a:prstGeom prst="rect">
            <a:avLst/>
          </a:prstGeom>
        </p:spPr>
      </p:pic>
      <p:pic>
        <p:nvPicPr>
          <p:cNvPr id="5" name="Picture 4">
            <a:extLst>
              <a:ext uri="{FF2B5EF4-FFF2-40B4-BE49-F238E27FC236}">
                <a16:creationId xmlns:a16="http://schemas.microsoft.com/office/drawing/2014/main" id="{547CDDA3-26CE-5F71-1742-D9B663BAB9E4}"/>
              </a:ext>
            </a:extLst>
          </p:cNvPr>
          <p:cNvPicPr>
            <a:picLocks noChangeAspect="1"/>
          </p:cNvPicPr>
          <p:nvPr/>
        </p:nvPicPr>
        <p:blipFill>
          <a:blip r:embed="rId4"/>
          <a:stretch>
            <a:fillRect/>
          </a:stretch>
        </p:blipFill>
        <p:spPr>
          <a:xfrm>
            <a:off x="6825836" y="3096888"/>
            <a:ext cx="2016224" cy="1236430"/>
          </a:xfrm>
          <a:prstGeom prst="rect">
            <a:avLst/>
          </a:prstGeom>
        </p:spPr>
      </p:pic>
      <p:sp>
        <p:nvSpPr>
          <p:cNvPr id="3" name="Content Placeholder 2">
            <a:extLst>
              <a:ext uri="{FF2B5EF4-FFF2-40B4-BE49-F238E27FC236}">
                <a16:creationId xmlns:a16="http://schemas.microsoft.com/office/drawing/2014/main" id="{062C5D55-BD30-80A6-3F0F-49B9017F3F7B}"/>
              </a:ext>
            </a:extLst>
          </p:cNvPr>
          <p:cNvSpPr>
            <a:spLocks noGrp="1"/>
          </p:cNvSpPr>
          <p:nvPr>
            <p:ph sz="half" idx="1"/>
          </p:nvPr>
        </p:nvSpPr>
        <p:spPr>
          <a:xfrm>
            <a:off x="301941" y="627534"/>
            <a:ext cx="6726180" cy="3806243"/>
          </a:xfrm>
          <a:solidFill>
            <a:schemeClr val="bg1"/>
          </a:solidFill>
        </p:spPr>
        <p:txBody>
          <a:bodyPr/>
          <a:lstStyle/>
          <a:p>
            <a:pPr marL="0" indent="0">
              <a:buNone/>
            </a:pPr>
            <a:r>
              <a:rPr lang="en-GB" sz="1600" dirty="0"/>
              <a:t>A detailed approach is used to determine the Year 1 budget requirement which includes the identification of the following:</a:t>
            </a:r>
          </a:p>
          <a:p>
            <a:r>
              <a:rPr lang="en-GB" sz="1600" b="1" dirty="0"/>
              <a:t>Budget Pressures</a:t>
            </a:r>
          </a:p>
          <a:p>
            <a:pPr lvl="1"/>
            <a:r>
              <a:rPr lang="en-GB" sz="1400" dirty="0"/>
              <a:t>Pay budget requirements calculated based on a post by post basis based on 1</a:t>
            </a:r>
            <a:r>
              <a:rPr lang="en-GB" sz="1400" baseline="30000" dirty="0"/>
              <a:t>st</a:t>
            </a:r>
            <a:r>
              <a:rPr lang="en-GB" sz="1400" dirty="0"/>
              <a:t> September establishment (current year). </a:t>
            </a:r>
          </a:p>
          <a:p>
            <a:pPr lvl="1"/>
            <a:r>
              <a:rPr lang="en-GB" sz="1400" dirty="0"/>
              <a:t>The force are asked to identify pressures in relation to</a:t>
            </a:r>
          </a:p>
          <a:p>
            <a:pPr lvl="2"/>
            <a:r>
              <a:rPr lang="en-GB" sz="1400" dirty="0"/>
              <a:t>Inflation</a:t>
            </a:r>
          </a:p>
          <a:p>
            <a:pPr lvl="2"/>
            <a:r>
              <a:rPr lang="en-GB" sz="1400" dirty="0"/>
              <a:t>Contractual or legal pressures</a:t>
            </a:r>
          </a:p>
          <a:p>
            <a:pPr lvl="2"/>
            <a:r>
              <a:rPr lang="en-GB" sz="1400" dirty="0"/>
              <a:t>Service delivery </a:t>
            </a:r>
          </a:p>
          <a:p>
            <a:pPr lvl="2"/>
            <a:r>
              <a:rPr lang="en-GB" sz="1400" dirty="0"/>
              <a:t>New revenue investment</a:t>
            </a:r>
            <a:endParaRPr lang="en-GB" sz="1000" dirty="0"/>
          </a:p>
          <a:p>
            <a:pPr marL="342900" lvl="1" indent="-342900">
              <a:buFont typeface="Arial" panose="020B0604020202020204" pitchFamily="34" charset="0"/>
              <a:buChar char="•"/>
            </a:pPr>
            <a:r>
              <a:rPr lang="en-GB" sz="1600" b="1" dirty="0"/>
              <a:t>Savings </a:t>
            </a:r>
          </a:p>
          <a:p>
            <a:pPr lvl="1"/>
            <a:r>
              <a:rPr lang="en-GB" sz="1400" dirty="0"/>
              <a:t>The savings requirement is initially driven by the MTFS Gap presented in the budget.</a:t>
            </a:r>
          </a:p>
          <a:p>
            <a:pPr lvl="1"/>
            <a:r>
              <a:rPr lang="en-GB" sz="1400" dirty="0"/>
              <a:t>Chief Officers will give direction in relation to areas to be considered for potential savings.</a:t>
            </a:r>
          </a:p>
          <a:p>
            <a:pPr lvl="1"/>
            <a:r>
              <a:rPr lang="en-GB" sz="1400" dirty="0"/>
              <a:t>This work is supported by Corporate Finance and Continuous Improvement and Analytics.</a:t>
            </a:r>
            <a:endParaRPr lang="en-GB" sz="1800" dirty="0"/>
          </a:p>
        </p:txBody>
      </p:sp>
    </p:spTree>
    <p:extLst>
      <p:ext uri="{BB962C8B-B14F-4D97-AF65-F5344CB8AC3E}">
        <p14:creationId xmlns:p14="http://schemas.microsoft.com/office/powerpoint/2010/main" val="260875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B2AB-07E2-D532-FAB7-4805BE4383BD}"/>
              </a:ext>
            </a:extLst>
          </p:cNvPr>
          <p:cNvSpPr>
            <a:spLocks noGrp="1"/>
          </p:cNvSpPr>
          <p:nvPr>
            <p:ph type="title"/>
          </p:nvPr>
        </p:nvSpPr>
        <p:spPr>
          <a:xfrm>
            <a:off x="467544" y="61963"/>
            <a:ext cx="7931224" cy="421555"/>
          </a:xfrm>
        </p:spPr>
        <p:txBody>
          <a:bodyPr/>
          <a:lstStyle/>
          <a:p>
            <a:r>
              <a:rPr lang="en-GB" sz="2400" b="1" dirty="0"/>
              <a:t>Budget Setting Process (Year 1)</a:t>
            </a:r>
          </a:p>
        </p:txBody>
      </p:sp>
      <p:pic>
        <p:nvPicPr>
          <p:cNvPr id="5" name="Picture 4" descr="Stacks of gold coins">
            <a:extLst>
              <a:ext uri="{FF2B5EF4-FFF2-40B4-BE49-F238E27FC236}">
                <a16:creationId xmlns:a16="http://schemas.microsoft.com/office/drawing/2014/main" id="{7EEEFE05-7C7A-D52F-3CDF-AF46EF6CA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3200" y="287308"/>
            <a:ext cx="1557099" cy="1038066"/>
          </a:xfrm>
          <a:prstGeom prst="rect">
            <a:avLst/>
          </a:prstGeom>
        </p:spPr>
      </p:pic>
      <p:pic>
        <p:nvPicPr>
          <p:cNvPr id="6" name="Picture 5">
            <a:extLst>
              <a:ext uri="{FF2B5EF4-FFF2-40B4-BE49-F238E27FC236}">
                <a16:creationId xmlns:a16="http://schemas.microsoft.com/office/drawing/2014/main" id="{3FDF9328-47B5-F72B-CBDA-D0C82AB151F5}"/>
              </a:ext>
            </a:extLst>
          </p:cNvPr>
          <p:cNvPicPr>
            <a:picLocks noChangeAspect="1"/>
          </p:cNvPicPr>
          <p:nvPr/>
        </p:nvPicPr>
        <p:blipFill>
          <a:blip r:embed="rId4"/>
          <a:stretch>
            <a:fillRect/>
          </a:stretch>
        </p:blipFill>
        <p:spPr>
          <a:xfrm>
            <a:off x="7445728" y="2399314"/>
            <a:ext cx="1569208" cy="1038066"/>
          </a:xfrm>
          <a:prstGeom prst="rect">
            <a:avLst/>
          </a:prstGeom>
        </p:spPr>
      </p:pic>
      <p:sp>
        <p:nvSpPr>
          <p:cNvPr id="3" name="Content Placeholder 2">
            <a:extLst>
              <a:ext uri="{FF2B5EF4-FFF2-40B4-BE49-F238E27FC236}">
                <a16:creationId xmlns:a16="http://schemas.microsoft.com/office/drawing/2014/main" id="{062C5D55-BD30-80A6-3F0F-49B9017F3F7B}"/>
              </a:ext>
            </a:extLst>
          </p:cNvPr>
          <p:cNvSpPr>
            <a:spLocks noGrp="1"/>
          </p:cNvSpPr>
          <p:nvPr>
            <p:ph sz="half" idx="1"/>
          </p:nvPr>
        </p:nvSpPr>
        <p:spPr>
          <a:xfrm>
            <a:off x="467544" y="555526"/>
            <a:ext cx="6838804" cy="3774319"/>
          </a:xfrm>
          <a:solidFill>
            <a:schemeClr val="bg1"/>
          </a:solidFill>
          <a:effectLst>
            <a:outerShdw dist="50800" dir="5400000" algn="ctr" rotWithShape="0">
              <a:schemeClr val="bg1"/>
            </a:outerShdw>
          </a:effectLst>
        </p:spPr>
        <p:txBody>
          <a:bodyPr/>
          <a:lstStyle/>
          <a:p>
            <a:r>
              <a:rPr lang="en-GB" sz="1500" b="1" dirty="0"/>
              <a:t>Funding – Corporate Finance will estimate the level of funding anticipated. The funding streams include:</a:t>
            </a:r>
          </a:p>
          <a:p>
            <a:pPr lvl="1"/>
            <a:r>
              <a:rPr lang="en-GB" sz="1400" dirty="0"/>
              <a:t>Police Core Grant &amp; specific grants (settlement announcement mid December)</a:t>
            </a:r>
          </a:p>
          <a:p>
            <a:pPr lvl="1"/>
            <a:r>
              <a:rPr lang="en-GB" sz="1400" dirty="0"/>
              <a:t>Council Tax Precepts (impacted by changes in the tax base and any cap to the increase in the council tax precept)</a:t>
            </a:r>
          </a:p>
          <a:p>
            <a:pPr lvl="1"/>
            <a:r>
              <a:rPr lang="en-GB" sz="1400" dirty="0"/>
              <a:t>Council tax precepts as recommended by the PFCC </a:t>
            </a:r>
          </a:p>
          <a:p>
            <a:pPr lvl="1"/>
            <a:r>
              <a:rPr lang="en-GB" sz="1400" dirty="0"/>
              <a:t>Tax base information from the 14 Local Councils</a:t>
            </a:r>
          </a:p>
          <a:p>
            <a:pPr marL="457200" lvl="1" indent="0">
              <a:buNone/>
            </a:pPr>
            <a:endParaRPr lang="en-GB" sz="1200" dirty="0"/>
          </a:p>
          <a:p>
            <a:r>
              <a:rPr lang="en-GB" sz="1500" b="1" dirty="0"/>
              <a:t>Reserves Considerations</a:t>
            </a:r>
          </a:p>
          <a:p>
            <a:pPr lvl="1"/>
            <a:r>
              <a:rPr lang="en-GB" sz="1400" dirty="0"/>
              <a:t>Use of and levels of reserves </a:t>
            </a:r>
          </a:p>
          <a:p>
            <a:pPr lvl="1"/>
            <a:r>
              <a:rPr lang="en-GB" sz="1400" dirty="0"/>
              <a:t>PFCC’s Reserve Strategy </a:t>
            </a:r>
          </a:p>
          <a:p>
            <a:pPr lvl="1"/>
            <a:r>
              <a:rPr lang="en-GB" sz="1400" dirty="0"/>
              <a:t>Maintain level of general reserve at 3% of Net Revenue Expenditure</a:t>
            </a:r>
          </a:p>
          <a:p>
            <a:pPr>
              <a:spcBef>
                <a:spcPts val="200"/>
              </a:spcBef>
            </a:pPr>
            <a:endParaRPr lang="en-GB" sz="1200" dirty="0"/>
          </a:p>
          <a:p>
            <a:pPr>
              <a:spcBef>
                <a:spcPts val="200"/>
              </a:spcBef>
            </a:pPr>
            <a:r>
              <a:rPr lang="en-GB" sz="1500" b="1" dirty="0"/>
              <a:t>Engagement and Consultation </a:t>
            </a:r>
          </a:p>
          <a:p>
            <a:pPr lvl="1"/>
            <a:r>
              <a:rPr lang="en-GB" sz="1400" dirty="0"/>
              <a:t>Regular timetabled engagement throughout the process with the PFCC </a:t>
            </a:r>
          </a:p>
          <a:p>
            <a:pPr lvl="1"/>
            <a:r>
              <a:rPr lang="en-GB" sz="1400" dirty="0"/>
              <a:t>Corporate Finance staff are part of a number of regional and national finance officer groups</a:t>
            </a:r>
          </a:p>
          <a:p>
            <a:endParaRPr lang="en-GB" sz="1800" dirty="0"/>
          </a:p>
        </p:txBody>
      </p:sp>
      <p:pic>
        <p:nvPicPr>
          <p:cNvPr id="9" name="Picture 8">
            <a:extLst>
              <a:ext uri="{FF2B5EF4-FFF2-40B4-BE49-F238E27FC236}">
                <a16:creationId xmlns:a16="http://schemas.microsoft.com/office/drawing/2014/main" id="{462EACCD-77CD-D993-5115-C91987A83CC7}"/>
              </a:ext>
            </a:extLst>
          </p:cNvPr>
          <p:cNvPicPr>
            <a:picLocks noChangeAspect="1"/>
          </p:cNvPicPr>
          <p:nvPr/>
        </p:nvPicPr>
        <p:blipFill>
          <a:blip r:embed="rId5"/>
          <a:stretch>
            <a:fillRect/>
          </a:stretch>
        </p:blipFill>
        <p:spPr>
          <a:xfrm>
            <a:off x="7450365" y="1217904"/>
            <a:ext cx="1559934" cy="1038065"/>
          </a:xfrm>
          <a:prstGeom prst="rect">
            <a:avLst/>
          </a:prstGeom>
        </p:spPr>
      </p:pic>
      <p:pic>
        <p:nvPicPr>
          <p:cNvPr id="10" name="Picture 9">
            <a:extLst>
              <a:ext uri="{FF2B5EF4-FFF2-40B4-BE49-F238E27FC236}">
                <a16:creationId xmlns:a16="http://schemas.microsoft.com/office/drawing/2014/main" id="{ED860218-55CB-CC15-29D1-F6940829DB90}"/>
              </a:ext>
            </a:extLst>
          </p:cNvPr>
          <p:cNvPicPr>
            <a:picLocks noChangeAspect="1"/>
          </p:cNvPicPr>
          <p:nvPr/>
        </p:nvPicPr>
        <p:blipFill>
          <a:blip r:embed="rId6"/>
          <a:stretch>
            <a:fillRect/>
          </a:stretch>
        </p:blipFill>
        <p:spPr>
          <a:xfrm>
            <a:off x="7299729" y="3621666"/>
            <a:ext cx="1376727" cy="708179"/>
          </a:xfrm>
          <a:prstGeom prst="rect">
            <a:avLst/>
          </a:prstGeom>
        </p:spPr>
      </p:pic>
    </p:spTree>
    <p:extLst>
      <p:ext uri="{BB962C8B-B14F-4D97-AF65-F5344CB8AC3E}">
        <p14:creationId xmlns:p14="http://schemas.microsoft.com/office/powerpoint/2010/main" val="387414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45D8E-77C1-0F9C-E100-B1B8B2182FE2}"/>
              </a:ext>
            </a:extLst>
          </p:cNvPr>
          <p:cNvSpPr>
            <a:spLocks noGrp="1"/>
          </p:cNvSpPr>
          <p:nvPr>
            <p:ph type="title"/>
          </p:nvPr>
        </p:nvSpPr>
        <p:spPr>
          <a:xfrm>
            <a:off x="457200" y="102393"/>
            <a:ext cx="8229600" cy="493563"/>
          </a:xfrm>
        </p:spPr>
        <p:txBody>
          <a:bodyPr/>
          <a:lstStyle/>
          <a:p>
            <a:r>
              <a:rPr lang="en-GB" sz="2400" b="1" dirty="0"/>
              <a:t>MTFS Years 2 - 5</a:t>
            </a:r>
            <a:endParaRPr lang="en-GB" sz="2000" b="1" dirty="0"/>
          </a:p>
        </p:txBody>
      </p:sp>
      <p:sp>
        <p:nvSpPr>
          <p:cNvPr id="3" name="Content Placeholder 2">
            <a:extLst>
              <a:ext uri="{FF2B5EF4-FFF2-40B4-BE49-F238E27FC236}">
                <a16:creationId xmlns:a16="http://schemas.microsoft.com/office/drawing/2014/main" id="{5ECD8583-6A61-D18E-08B1-55376F21434B}"/>
              </a:ext>
            </a:extLst>
          </p:cNvPr>
          <p:cNvSpPr>
            <a:spLocks noGrp="1"/>
          </p:cNvSpPr>
          <p:nvPr>
            <p:ph sz="half" idx="1"/>
          </p:nvPr>
        </p:nvSpPr>
        <p:spPr>
          <a:xfrm>
            <a:off x="251520" y="584810"/>
            <a:ext cx="7992888" cy="3744416"/>
          </a:xfrm>
        </p:spPr>
        <p:txBody>
          <a:bodyPr/>
          <a:lstStyle/>
          <a:p>
            <a:pPr marL="0" indent="0">
              <a:buNone/>
            </a:pPr>
            <a:r>
              <a:rPr lang="en-GB" sz="1600" dirty="0"/>
              <a:t>The MTFS for future years is prepared using a number of assumptions</a:t>
            </a:r>
          </a:p>
          <a:p>
            <a:pPr marL="0" indent="0">
              <a:buNone/>
            </a:pPr>
            <a:r>
              <a:rPr lang="en-GB" sz="1400" dirty="0"/>
              <a:t>Assumptions are influenced by and used to lobby central government </a:t>
            </a:r>
          </a:p>
          <a:p>
            <a:pPr marL="0" indent="0">
              <a:buNone/>
            </a:pPr>
            <a:r>
              <a:rPr lang="en-GB" sz="1400" b="1" dirty="0"/>
              <a:t>Funding assumptions</a:t>
            </a:r>
          </a:p>
          <a:p>
            <a:pPr marL="720000" marR="165100" lvl="1" indent="-342900">
              <a:lnSpc>
                <a:spcPct val="115000"/>
              </a:lnSpc>
              <a:spcBef>
                <a:spcPts val="0"/>
              </a:spcBef>
              <a:buFont typeface="Courier New" panose="02070309020205020404" pitchFamily="49" charset="0"/>
              <a:buChar char="o"/>
            </a:pPr>
            <a:r>
              <a:rPr lang="en-GB" sz="1200" dirty="0">
                <a:latin typeface="Calibri" panose="020F0502020204030204" pitchFamily="34" charset="0"/>
                <a:cs typeface="Calibri" panose="020F0502020204030204" pitchFamily="34" charset="0"/>
              </a:rPr>
              <a:t>Core Home Office police grants will remain at the 2024/25 level;</a:t>
            </a:r>
            <a:endParaRPr lang="en-GB" sz="1200" dirty="0"/>
          </a:p>
          <a:p>
            <a:pPr marL="720000" marR="165100" lvl="1" indent="-342900">
              <a:lnSpc>
                <a:spcPct val="115000"/>
              </a:lnSpc>
              <a:spcBef>
                <a:spcPts val="0"/>
              </a:spcBef>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Calibri" panose="020F0502020204030204" pitchFamily="34" charset="0"/>
              </a:rPr>
              <a:t>2.5% council tax precept increase;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20000" marR="165100" lvl="1" indent="-342900">
              <a:lnSpc>
                <a:spcPct val="115000"/>
              </a:lnSpc>
              <a:spcBef>
                <a:spcPts val="0"/>
              </a:spcBef>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Calibri" panose="020F0502020204030204" pitchFamily="34" charset="0"/>
              </a:rPr>
              <a:t>A 1% increase in taxbase (compared to a 1.16% increase in 2024/25);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20000" marR="165100" lvl="1" indent="-342900">
              <a:lnSpc>
                <a:spcPct val="115000"/>
              </a:lnSpc>
              <a:spcBef>
                <a:spcPts val="0"/>
              </a:spcBef>
              <a:buFont typeface="Courier New" panose="02070309020205020404" pitchFamily="49" charset="0"/>
              <a:buChar char="o"/>
            </a:pPr>
            <a:r>
              <a:rPr lang="en-GB" sz="1200" dirty="0">
                <a:effectLst/>
                <a:latin typeface="Calibri" panose="020F0502020204030204" pitchFamily="34" charset="0"/>
                <a:ea typeface="Calibri" panose="020F0502020204030204" pitchFamily="34" charset="0"/>
                <a:cs typeface="Calibri" panose="020F0502020204030204" pitchFamily="34" charset="0"/>
              </a:rPr>
              <a:t>A £1m surplus on the Collection Fund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marR="165100" lvl="1" indent="0">
              <a:lnSpc>
                <a:spcPct val="115000"/>
              </a:lnSpc>
              <a:spcBef>
                <a:spcPts val="0"/>
              </a:spcBef>
              <a:buNone/>
            </a:pPr>
            <a:r>
              <a:rPr lang="en-GB" sz="1400" b="1" dirty="0"/>
              <a:t>Growth/Pressure assumptions</a:t>
            </a:r>
          </a:p>
          <a:p>
            <a:pPr marL="720000" marR="165100" lvl="1" indent="-342900">
              <a:lnSpc>
                <a:spcPct val="115000"/>
              </a:lnSpc>
              <a:spcBef>
                <a:spcPts val="0"/>
              </a:spcBef>
              <a:buFont typeface="Courier New" panose="02070309020205020404" pitchFamily="49" charset="0"/>
              <a:buChar char="o"/>
            </a:pPr>
            <a:r>
              <a:rPr lang="en-GB" sz="1200" dirty="0">
                <a:latin typeface="Calibri" panose="020F0502020204030204" pitchFamily="34" charset="0"/>
                <a:cs typeface="Calibri" panose="020F0502020204030204" pitchFamily="34" charset="0"/>
              </a:rPr>
              <a:t>A 2.5% pay increase for Officers and Staff in September 2025 and subsequent years;</a:t>
            </a:r>
          </a:p>
          <a:p>
            <a:pPr marL="720000" marR="165100" lvl="1" indent="-342900">
              <a:lnSpc>
                <a:spcPct val="115000"/>
              </a:lnSpc>
              <a:spcBef>
                <a:spcPts val="0"/>
              </a:spcBef>
              <a:buFont typeface="Courier New" panose="02070309020205020404" pitchFamily="49" charset="0"/>
              <a:buChar char="o"/>
            </a:pPr>
            <a:r>
              <a:rPr lang="en-GB" sz="1200" dirty="0">
                <a:latin typeface="Calibri" panose="020F0502020204030204" pitchFamily="34" charset="0"/>
                <a:cs typeface="Calibri" panose="020F0502020204030204" pitchFamily="34" charset="0"/>
              </a:rPr>
              <a:t>Police officer numbers are maintained at 3,755 FTEs</a:t>
            </a:r>
          </a:p>
          <a:p>
            <a:pPr marL="720000" marR="165100" lvl="1" indent="-342900">
              <a:lnSpc>
                <a:spcPct val="115000"/>
              </a:lnSpc>
              <a:spcBef>
                <a:spcPts val="0"/>
              </a:spcBef>
              <a:buFont typeface="Courier New" panose="02070309020205020404" pitchFamily="49" charset="0"/>
              <a:buChar char="o"/>
            </a:pPr>
            <a:r>
              <a:rPr lang="en-GB" sz="1200" dirty="0">
                <a:latin typeface="Calibri" panose="020F0502020204030204" pitchFamily="34" charset="0"/>
                <a:cs typeface="Calibri" panose="020F0502020204030204" pitchFamily="34" charset="0"/>
              </a:rPr>
              <a:t>Contractual &amp; Legal Pressures</a:t>
            </a:r>
          </a:p>
          <a:p>
            <a:pPr marL="720000" marR="165100" lvl="1" indent="-342900">
              <a:lnSpc>
                <a:spcPct val="115000"/>
              </a:lnSpc>
              <a:spcBef>
                <a:spcPts val="0"/>
              </a:spcBef>
              <a:buFont typeface="Courier New" panose="02070309020205020404" pitchFamily="49" charset="0"/>
              <a:buChar char="o"/>
            </a:pPr>
            <a:r>
              <a:rPr lang="en-GB" sz="1200" dirty="0">
                <a:latin typeface="Calibri" panose="020F0502020204030204" pitchFamily="34" charset="0"/>
                <a:cs typeface="Calibri" panose="020F0502020204030204" pitchFamily="34" charset="0"/>
              </a:rPr>
              <a:t>Inflationary Allowance</a:t>
            </a:r>
          </a:p>
          <a:p>
            <a:pPr marL="0" marR="165100" lvl="1" indent="0">
              <a:lnSpc>
                <a:spcPct val="115000"/>
              </a:lnSpc>
              <a:spcBef>
                <a:spcPts val="0"/>
              </a:spcBef>
              <a:buNone/>
            </a:pPr>
            <a:r>
              <a:rPr lang="en-GB" sz="1400" b="1" dirty="0"/>
              <a:t>One-off expenditure met by one-off savings </a:t>
            </a:r>
          </a:p>
          <a:p>
            <a:pPr marL="720000" marR="165100" lvl="1" indent="-342900">
              <a:lnSpc>
                <a:spcPct val="115000"/>
              </a:lnSpc>
              <a:spcBef>
                <a:spcPts val="0"/>
              </a:spcBef>
              <a:buFont typeface="Courier New" panose="02070309020205020404" pitchFamily="49" charset="0"/>
              <a:buChar char="o"/>
            </a:pPr>
            <a:r>
              <a:rPr lang="en-GB" sz="1200" dirty="0"/>
              <a:t>It is assumed that any identified one-off expenditure will be met by one-off savings</a:t>
            </a:r>
          </a:p>
          <a:p>
            <a:pPr marL="0" marR="165100" lvl="1" indent="0">
              <a:lnSpc>
                <a:spcPct val="115000"/>
              </a:lnSpc>
              <a:spcBef>
                <a:spcPts val="0"/>
              </a:spcBef>
              <a:buNone/>
            </a:pPr>
            <a:r>
              <a:rPr lang="en-GB" sz="1400" b="1" dirty="0"/>
              <a:t>Savings targets </a:t>
            </a:r>
          </a:p>
          <a:p>
            <a:pPr marL="720000" marR="165100" lvl="1" indent="-342900">
              <a:lnSpc>
                <a:spcPct val="115000"/>
              </a:lnSpc>
              <a:spcBef>
                <a:spcPts val="0"/>
              </a:spcBef>
              <a:buFont typeface="Courier New" panose="02070309020205020404" pitchFamily="49" charset="0"/>
              <a:buChar char="o"/>
            </a:pPr>
            <a:r>
              <a:rPr lang="en-GB" sz="1200" dirty="0"/>
              <a:t>New recurring cashable savings of £3.0m in each year of the MTFS (PFCC target)</a:t>
            </a:r>
          </a:p>
          <a:p>
            <a:endParaRPr lang="en-GB" dirty="0"/>
          </a:p>
        </p:txBody>
      </p:sp>
      <p:pic>
        <p:nvPicPr>
          <p:cNvPr id="4" name="Picture 3">
            <a:extLst>
              <a:ext uri="{FF2B5EF4-FFF2-40B4-BE49-F238E27FC236}">
                <a16:creationId xmlns:a16="http://schemas.microsoft.com/office/drawing/2014/main" id="{5ED17052-4391-00E1-70B0-AF7263981698}"/>
              </a:ext>
            </a:extLst>
          </p:cNvPr>
          <p:cNvPicPr>
            <a:picLocks noChangeAspect="1"/>
          </p:cNvPicPr>
          <p:nvPr/>
        </p:nvPicPr>
        <p:blipFill>
          <a:blip r:embed="rId3"/>
          <a:stretch>
            <a:fillRect/>
          </a:stretch>
        </p:blipFill>
        <p:spPr>
          <a:xfrm>
            <a:off x="7719187" y="665255"/>
            <a:ext cx="1050441" cy="826236"/>
          </a:xfrm>
          <a:prstGeom prst="rect">
            <a:avLst/>
          </a:prstGeom>
        </p:spPr>
      </p:pic>
      <p:pic>
        <p:nvPicPr>
          <p:cNvPr id="6" name="Picture 5">
            <a:extLst>
              <a:ext uri="{FF2B5EF4-FFF2-40B4-BE49-F238E27FC236}">
                <a16:creationId xmlns:a16="http://schemas.microsoft.com/office/drawing/2014/main" id="{615979F0-5BEC-3A0B-A86B-8473EFD2F8DB}"/>
              </a:ext>
            </a:extLst>
          </p:cNvPr>
          <p:cNvPicPr>
            <a:picLocks noChangeAspect="1"/>
          </p:cNvPicPr>
          <p:nvPr/>
        </p:nvPicPr>
        <p:blipFill rotWithShape="1">
          <a:blip r:embed="rId4"/>
          <a:srcRect r="38753"/>
          <a:stretch/>
        </p:blipFill>
        <p:spPr>
          <a:xfrm>
            <a:off x="7386010" y="1923678"/>
            <a:ext cx="1417595" cy="1296144"/>
          </a:xfrm>
          <a:prstGeom prst="rect">
            <a:avLst/>
          </a:prstGeom>
        </p:spPr>
      </p:pic>
    </p:spTree>
    <p:extLst>
      <p:ext uri="{BB962C8B-B14F-4D97-AF65-F5344CB8AC3E}">
        <p14:creationId xmlns:p14="http://schemas.microsoft.com/office/powerpoint/2010/main" val="174275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0C58192-2ECF-14F0-DE45-23D745AD602F}"/>
              </a:ext>
            </a:extLst>
          </p:cNvPr>
          <p:cNvSpPr txBox="1"/>
          <p:nvPr/>
        </p:nvSpPr>
        <p:spPr>
          <a:xfrm>
            <a:off x="415603" y="195486"/>
            <a:ext cx="7736729" cy="461665"/>
          </a:xfrm>
          <a:prstGeom prst="rect">
            <a:avLst/>
          </a:prstGeom>
          <a:noFill/>
        </p:spPr>
        <p:txBody>
          <a:bodyPr wrap="square" rtlCol="0">
            <a:spAutoFit/>
          </a:bodyPr>
          <a:lstStyle/>
          <a:p>
            <a:pPr algn="ctr"/>
            <a:r>
              <a:rPr lang="en-GB" sz="2400" b="1" dirty="0"/>
              <a:t>Medium Term Financial Strategy 2024/25 -2028/29</a:t>
            </a:r>
          </a:p>
        </p:txBody>
      </p:sp>
      <p:pic>
        <p:nvPicPr>
          <p:cNvPr id="8" name="Content Placeholder 7">
            <a:extLst>
              <a:ext uri="{FF2B5EF4-FFF2-40B4-BE49-F238E27FC236}">
                <a16:creationId xmlns:a16="http://schemas.microsoft.com/office/drawing/2014/main" id="{51C0233B-5D8A-ACD2-F7FD-66356E2537A4}"/>
              </a:ext>
            </a:extLst>
          </p:cNvPr>
          <p:cNvPicPr>
            <a:picLocks noGrp="1" noChangeAspect="1"/>
          </p:cNvPicPr>
          <p:nvPr>
            <p:ph sz="half" idx="1"/>
          </p:nvPr>
        </p:nvPicPr>
        <p:blipFill>
          <a:blip r:embed="rId3"/>
          <a:stretch>
            <a:fillRect/>
          </a:stretch>
        </p:blipFill>
        <p:spPr>
          <a:xfrm>
            <a:off x="683568" y="689848"/>
            <a:ext cx="7053706" cy="3858815"/>
          </a:xfrm>
          <a:prstGeom prst="rect">
            <a:avLst/>
          </a:prstGeom>
        </p:spPr>
      </p:pic>
    </p:spTree>
    <p:extLst>
      <p:ext uri="{BB962C8B-B14F-4D97-AF65-F5344CB8AC3E}">
        <p14:creationId xmlns:p14="http://schemas.microsoft.com/office/powerpoint/2010/main" val="418163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9EE6-AEA8-604E-CE7D-8690A3990E83}"/>
              </a:ext>
            </a:extLst>
          </p:cNvPr>
          <p:cNvSpPr>
            <a:spLocks noGrp="1"/>
          </p:cNvSpPr>
          <p:nvPr>
            <p:ph type="title"/>
          </p:nvPr>
        </p:nvSpPr>
        <p:spPr>
          <a:xfrm>
            <a:off x="457200" y="205979"/>
            <a:ext cx="8229600" cy="565571"/>
          </a:xfrm>
        </p:spPr>
        <p:txBody>
          <a:bodyPr/>
          <a:lstStyle/>
          <a:p>
            <a:r>
              <a:rPr lang="en-GB" sz="2800" dirty="0"/>
              <a:t>Governance</a:t>
            </a:r>
          </a:p>
        </p:txBody>
      </p:sp>
      <p:sp>
        <p:nvSpPr>
          <p:cNvPr id="3" name="Content Placeholder 2">
            <a:extLst>
              <a:ext uri="{FF2B5EF4-FFF2-40B4-BE49-F238E27FC236}">
                <a16:creationId xmlns:a16="http://schemas.microsoft.com/office/drawing/2014/main" id="{21820C03-EF80-13CE-C467-18647A9D839B}"/>
              </a:ext>
            </a:extLst>
          </p:cNvPr>
          <p:cNvSpPr>
            <a:spLocks noGrp="1"/>
          </p:cNvSpPr>
          <p:nvPr>
            <p:ph sz="half" idx="1"/>
          </p:nvPr>
        </p:nvSpPr>
        <p:spPr>
          <a:xfrm>
            <a:off x="483342" y="874514"/>
            <a:ext cx="5960866" cy="3394472"/>
          </a:xfrm>
        </p:spPr>
        <p:txBody>
          <a:bodyPr/>
          <a:lstStyle/>
          <a:p>
            <a:r>
              <a:rPr lang="en-GB" sz="1400" dirty="0"/>
              <a:t>The MTFS and the detail within it is overseen by the following boards:</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r>
              <a:rPr lang="en-GB" sz="1400" dirty="0"/>
              <a:t>In addition to the formal meetings above there are regular engagement meetings held with the PFCC, his Chief Executive and Section 151 Officer throughout the budget setting process.</a:t>
            </a:r>
          </a:p>
          <a:p>
            <a:pPr marL="0" indent="0">
              <a:buNone/>
            </a:pPr>
            <a:endParaRPr lang="en-GB" sz="1400" dirty="0"/>
          </a:p>
        </p:txBody>
      </p:sp>
      <p:graphicFrame>
        <p:nvGraphicFramePr>
          <p:cNvPr id="6" name="Table 6">
            <a:extLst>
              <a:ext uri="{FF2B5EF4-FFF2-40B4-BE49-F238E27FC236}">
                <a16:creationId xmlns:a16="http://schemas.microsoft.com/office/drawing/2014/main" id="{DACE7C08-F648-25CF-9B46-099D42C576DB}"/>
              </a:ext>
            </a:extLst>
          </p:cNvPr>
          <p:cNvGraphicFramePr>
            <a:graphicFrameLocks noGrp="1"/>
          </p:cNvGraphicFramePr>
          <p:nvPr>
            <p:extLst>
              <p:ext uri="{D42A27DB-BD31-4B8C-83A1-F6EECF244321}">
                <p14:modId xmlns:p14="http://schemas.microsoft.com/office/powerpoint/2010/main" val="407178842"/>
              </p:ext>
            </p:extLst>
          </p:nvPr>
        </p:nvGraphicFramePr>
        <p:xfrm>
          <a:off x="1691680" y="1269827"/>
          <a:ext cx="4032448" cy="1508760"/>
        </p:xfrm>
        <a:graphic>
          <a:graphicData uri="http://schemas.openxmlformats.org/drawingml/2006/table">
            <a:tbl>
              <a:tblPr firstRow="1" bandRow="1">
                <a:tableStyleId>{5C22544A-7EE6-4342-B048-85BDC9FD1C3A}</a:tableStyleId>
              </a:tblPr>
              <a:tblGrid>
                <a:gridCol w="2492687">
                  <a:extLst>
                    <a:ext uri="{9D8B030D-6E8A-4147-A177-3AD203B41FA5}">
                      <a16:colId xmlns:a16="http://schemas.microsoft.com/office/drawing/2014/main" val="502649918"/>
                    </a:ext>
                  </a:extLst>
                </a:gridCol>
                <a:gridCol w="1539761">
                  <a:extLst>
                    <a:ext uri="{9D8B030D-6E8A-4147-A177-3AD203B41FA5}">
                      <a16:colId xmlns:a16="http://schemas.microsoft.com/office/drawing/2014/main" val="2755170707"/>
                    </a:ext>
                  </a:extLst>
                </a:gridCol>
              </a:tblGrid>
              <a:tr h="237774">
                <a:tc>
                  <a:txBody>
                    <a:bodyPr/>
                    <a:lstStyle/>
                    <a:p>
                      <a:r>
                        <a:rPr lang="en-GB" sz="1050" dirty="0"/>
                        <a:t>Board Title</a:t>
                      </a:r>
                    </a:p>
                  </a:txBody>
                  <a:tcPr/>
                </a:tc>
                <a:tc>
                  <a:txBody>
                    <a:bodyPr/>
                    <a:lstStyle/>
                    <a:p>
                      <a:r>
                        <a:rPr lang="en-GB" sz="1050" dirty="0"/>
                        <a:t>Chaired by</a:t>
                      </a:r>
                    </a:p>
                  </a:txBody>
                  <a:tcPr/>
                </a:tc>
                <a:extLst>
                  <a:ext uri="{0D108BD9-81ED-4DB2-BD59-A6C34878D82A}">
                    <a16:rowId xmlns:a16="http://schemas.microsoft.com/office/drawing/2014/main" val="3242698792"/>
                  </a:ext>
                </a:extLst>
              </a:tr>
              <a:tr h="237774">
                <a:tc>
                  <a:txBody>
                    <a:bodyPr/>
                    <a:lstStyle/>
                    <a:p>
                      <a:r>
                        <a:rPr lang="en-GB" sz="1050" dirty="0"/>
                        <a:t>Efficiencies and Savings Board</a:t>
                      </a:r>
                    </a:p>
                  </a:txBody>
                  <a:tcPr/>
                </a:tc>
                <a:tc>
                  <a:txBody>
                    <a:bodyPr/>
                    <a:lstStyle/>
                    <a:p>
                      <a:r>
                        <a:rPr lang="en-GB" sz="1050" dirty="0"/>
                        <a:t>Deputy Chief Constable</a:t>
                      </a:r>
                    </a:p>
                  </a:txBody>
                  <a:tcPr/>
                </a:tc>
                <a:extLst>
                  <a:ext uri="{0D108BD9-81ED-4DB2-BD59-A6C34878D82A}">
                    <a16:rowId xmlns:a16="http://schemas.microsoft.com/office/drawing/2014/main" val="1773404143"/>
                  </a:ext>
                </a:extLst>
              </a:tr>
              <a:tr h="237774">
                <a:tc>
                  <a:txBody>
                    <a:bodyPr/>
                    <a:lstStyle/>
                    <a:p>
                      <a:r>
                        <a:rPr lang="en-GB" sz="1050" dirty="0"/>
                        <a:t>Strategic Change &amp; Co-ordination Board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Deputy Chief Constable</a:t>
                      </a:r>
                    </a:p>
                  </a:txBody>
                  <a:tcPr/>
                </a:tc>
                <a:extLst>
                  <a:ext uri="{0D108BD9-81ED-4DB2-BD59-A6C34878D82A}">
                    <a16:rowId xmlns:a16="http://schemas.microsoft.com/office/drawing/2014/main" val="2995708366"/>
                  </a:ext>
                </a:extLst>
              </a:tr>
              <a:tr h="237774">
                <a:tc>
                  <a:txBody>
                    <a:bodyPr/>
                    <a:lstStyle/>
                    <a:p>
                      <a:r>
                        <a:rPr lang="en-GB" sz="1050" dirty="0"/>
                        <a:t>Chief Officer Group</a:t>
                      </a:r>
                    </a:p>
                  </a:txBody>
                  <a:tcPr/>
                </a:tc>
                <a:tc>
                  <a:txBody>
                    <a:bodyPr/>
                    <a:lstStyle/>
                    <a:p>
                      <a:r>
                        <a:rPr lang="en-GB" sz="1050" dirty="0"/>
                        <a:t>Chief Constable</a:t>
                      </a:r>
                    </a:p>
                  </a:txBody>
                  <a:tcPr/>
                </a:tc>
                <a:extLst>
                  <a:ext uri="{0D108BD9-81ED-4DB2-BD59-A6C34878D82A}">
                    <a16:rowId xmlns:a16="http://schemas.microsoft.com/office/drawing/2014/main" val="3846211693"/>
                  </a:ext>
                </a:extLst>
              </a:tr>
              <a:tr h="237774">
                <a:tc>
                  <a:txBody>
                    <a:bodyPr/>
                    <a:lstStyle/>
                    <a:p>
                      <a:r>
                        <a:rPr lang="en-GB" sz="1050" dirty="0"/>
                        <a:t>Strategic Board</a:t>
                      </a:r>
                    </a:p>
                  </a:txBody>
                  <a:tcPr/>
                </a:tc>
                <a:tc>
                  <a:txBody>
                    <a:bodyPr/>
                    <a:lstStyle/>
                    <a:p>
                      <a:r>
                        <a:rPr lang="en-GB" sz="1050" dirty="0"/>
                        <a:t>PFCC</a:t>
                      </a:r>
                    </a:p>
                  </a:txBody>
                  <a:tcPr/>
                </a:tc>
                <a:extLst>
                  <a:ext uri="{0D108BD9-81ED-4DB2-BD59-A6C34878D82A}">
                    <a16:rowId xmlns:a16="http://schemas.microsoft.com/office/drawing/2014/main" val="600464424"/>
                  </a:ext>
                </a:extLst>
              </a:tr>
              <a:tr h="237774">
                <a:tc>
                  <a:txBody>
                    <a:bodyPr/>
                    <a:lstStyle/>
                    <a:p>
                      <a:r>
                        <a:rPr lang="en-GB" sz="1050" dirty="0"/>
                        <a:t>Savings Strategic Board</a:t>
                      </a:r>
                    </a:p>
                  </a:txBody>
                  <a:tcPr/>
                </a:tc>
                <a:tc>
                  <a:txBody>
                    <a:bodyPr/>
                    <a:lstStyle/>
                    <a:p>
                      <a:r>
                        <a:rPr lang="en-GB" sz="1050" dirty="0"/>
                        <a:t>ACO Henderson</a:t>
                      </a:r>
                    </a:p>
                  </a:txBody>
                  <a:tcPr/>
                </a:tc>
                <a:extLst>
                  <a:ext uri="{0D108BD9-81ED-4DB2-BD59-A6C34878D82A}">
                    <a16:rowId xmlns:a16="http://schemas.microsoft.com/office/drawing/2014/main" val="1545021553"/>
                  </a:ext>
                </a:extLst>
              </a:tr>
            </a:tbl>
          </a:graphicData>
        </a:graphic>
      </p:graphicFrame>
      <p:pic>
        <p:nvPicPr>
          <p:cNvPr id="7" name="Picture 6">
            <a:extLst>
              <a:ext uri="{FF2B5EF4-FFF2-40B4-BE49-F238E27FC236}">
                <a16:creationId xmlns:a16="http://schemas.microsoft.com/office/drawing/2014/main" id="{DB1AB16F-E5BD-3398-721D-DE91F6A99E4A}"/>
              </a:ext>
            </a:extLst>
          </p:cNvPr>
          <p:cNvPicPr>
            <a:picLocks noChangeAspect="1"/>
          </p:cNvPicPr>
          <p:nvPr/>
        </p:nvPicPr>
        <p:blipFill rotWithShape="1">
          <a:blip r:embed="rId2"/>
          <a:srcRect l="-67344" t="-102649" r="67344" b="102649"/>
          <a:stretch/>
        </p:blipFill>
        <p:spPr>
          <a:xfrm>
            <a:off x="0" y="736699"/>
            <a:ext cx="5292080" cy="2124068"/>
          </a:xfrm>
          <a:prstGeom prst="rect">
            <a:avLst/>
          </a:prstGeom>
        </p:spPr>
      </p:pic>
      <p:pic>
        <p:nvPicPr>
          <p:cNvPr id="8" name="Picture 7">
            <a:extLst>
              <a:ext uri="{FF2B5EF4-FFF2-40B4-BE49-F238E27FC236}">
                <a16:creationId xmlns:a16="http://schemas.microsoft.com/office/drawing/2014/main" id="{8CA37166-96A4-3748-D4BD-1A99F4865CE5}"/>
              </a:ext>
            </a:extLst>
          </p:cNvPr>
          <p:cNvPicPr>
            <a:picLocks noChangeAspect="1"/>
          </p:cNvPicPr>
          <p:nvPr/>
        </p:nvPicPr>
        <p:blipFill>
          <a:blip r:embed="rId3"/>
          <a:stretch>
            <a:fillRect/>
          </a:stretch>
        </p:blipFill>
        <p:spPr>
          <a:xfrm>
            <a:off x="6084168" y="1081232"/>
            <a:ext cx="2419350" cy="1885950"/>
          </a:xfrm>
          <a:prstGeom prst="rect">
            <a:avLst/>
          </a:prstGeom>
        </p:spPr>
      </p:pic>
    </p:spTree>
    <p:extLst>
      <p:ext uri="{BB962C8B-B14F-4D97-AF65-F5344CB8AC3E}">
        <p14:creationId xmlns:p14="http://schemas.microsoft.com/office/powerpoint/2010/main" val="1389550938"/>
      </p:ext>
    </p:extLst>
  </p:cSld>
  <p:clrMapOvr>
    <a:masterClrMapping/>
  </p:clrMapOvr>
</p:sld>
</file>

<file path=ppt/theme/theme1.xml><?xml version="1.0" encoding="utf-8"?>
<a:theme xmlns:a="http://schemas.openxmlformats.org/drawingml/2006/main" name="EP Light">
  <a:themeElements>
    <a:clrScheme name="Custom 4">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53585F"/>
      </a:hlink>
      <a:folHlink>
        <a:srgbClr val="5358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4450" cap="flat">
          <a:solidFill>
            <a:srgbClr val="62D8AD"/>
          </a:solidFill>
          <a:miter lim="400000"/>
          <a:tailEnd type="ova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8B0A6B5821F346977E51A0DAA266C9" ma:contentTypeVersion="9" ma:contentTypeDescription="Create a new document." ma:contentTypeScope="" ma:versionID="b18b06b95bceac211126ada71a065303">
  <xsd:schema xmlns:xsd="http://www.w3.org/2001/XMLSchema" xmlns:xs="http://www.w3.org/2001/XMLSchema" xmlns:p="http://schemas.microsoft.com/office/2006/metadata/properties" xmlns:ns2="823c7069-976f-4d33-96f0-b3958461ae2f" xmlns:ns3="320faf99-260a-42e6-a518-cbfc4afc08a5" targetNamespace="http://schemas.microsoft.com/office/2006/metadata/properties" ma:root="true" ma:fieldsID="5636096dbbe5ecdef60ca01a16a08d15" ns2:_="" ns3:_="">
    <xsd:import namespace="823c7069-976f-4d33-96f0-b3958461ae2f"/>
    <xsd:import namespace="320faf99-260a-42e6-a518-cbfc4afc08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3c7069-976f-4d33-96f0-b3958461ae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0faf99-260a-42e6-a518-cbfc4afc08a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7D5A20-CCEF-4B83-8212-3C5CBA1ADF0E}"/>
</file>

<file path=customXml/itemProps2.xml><?xml version="1.0" encoding="utf-8"?>
<ds:datastoreItem xmlns:ds="http://schemas.openxmlformats.org/officeDocument/2006/customXml" ds:itemID="{95462B69-BCC3-4700-A7B2-C4764204FFF5}">
  <ds:schemaRefs>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 ds:uri="http://www.w3.org/XML/1998/namespace"/>
    <ds:schemaRef ds:uri="32f80839-bec2-4bdc-8ce3-9f444fdbc426"/>
    <ds:schemaRef ds:uri="76200ea6-7f0e-4a22-8b18-aa43c9dd9519"/>
    <ds:schemaRef ds:uri="http://purl.org/dc/dcmitype/"/>
    <ds:schemaRef ds:uri="5fbcba35-67f7-44b8-a70f-e0177a2c305e"/>
    <ds:schemaRef ds:uri="2cb40d17-24dc-4d07-b660-1564287169a8"/>
  </ds:schemaRefs>
</ds:datastoreItem>
</file>

<file path=customXml/itemProps3.xml><?xml version="1.0" encoding="utf-8"?>
<ds:datastoreItem xmlns:ds="http://schemas.openxmlformats.org/officeDocument/2006/customXml" ds:itemID="{1B3ECDD6-ABB8-4864-84F6-C871F5CF75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TotalTime>
  <Words>1317</Words>
  <Application>Microsoft Office PowerPoint</Application>
  <PresentationFormat>On-screen Show (16:9)</PresentationFormat>
  <Paragraphs>191</Paragraphs>
  <Slides>13</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Courier New</vt:lpstr>
      <vt:lpstr>EP Light</vt:lpstr>
      <vt:lpstr>Custom Design</vt:lpstr>
      <vt:lpstr>PowerPoint Presentation</vt:lpstr>
      <vt:lpstr>Background &amp; Context</vt:lpstr>
      <vt:lpstr>Background &amp; Context</vt:lpstr>
      <vt:lpstr>Crystal Ball </vt:lpstr>
      <vt:lpstr>Budget Setting Process (Year 1)</vt:lpstr>
      <vt:lpstr>Budget Setting Process (Year 1)</vt:lpstr>
      <vt:lpstr>MTFS Years 2 - 5</vt:lpstr>
      <vt:lpstr>PowerPoint Presentation</vt:lpstr>
      <vt:lpstr>Governance</vt:lpstr>
      <vt:lpstr>PowerPoint Presentation</vt:lpstr>
      <vt:lpstr>Previous Process Reviews</vt:lpstr>
      <vt:lpstr>Summary</vt:lpstr>
      <vt:lpstr>PowerPoint Presentation</vt:lpstr>
    </vt:vector>
  </TitlesOfParts>
  <Company>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Knight</dc:creator>
  <cp:lastModifiedBy>Jeremy White 42082633</cp:lastModifiedBy>
  <cp:revision>5</cp:revision>
  <dcterms:created xsi:type="dcterms:W3CDTF">2013-10-03T13:47:12Z</dcterms:created>
  <dcterms:modified xsi:type="dcterms:W3CDTF">2024-03-11T09:30:53Z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rName">
    <vt:lpwstr>70259</vt:lpwstr>
  </property>
  <property fmtid="{D5CDD505-2E9C-101B-9397-08002B2CF9AE}" pid="3" name="Protective Marking">
    <vt:lpwstr>NOT PROTECTIVELY MARKED</vt:lpwstr>
  </property>
  <property fmtid="{D5CDD505-2E9C-101B-9397-08002B2CF9AE}" pid="4" name="Descriptor">
    <vt:lpwstr/>
  </property>
  <property fmtid="{D5CDD505-2E9C-101B-9397-08002B2CF9AE}" pid="5" name="ContentTypeId">
    <vt:lpwstr>0x0101001D8B0A6B5821F346977E51A0DAA266C9</vt:lpwstr>
  </property>
  <property fmtid="{D5CDD505-2E9C-101B-9397-08002B2CF9AE}" pid="6" name="Order">
    <vt:r8>369600</vt:r8>
  </property>
  <property fmtid="{D5CDD505-2E9C-101B-9397-08002B2CF9AE}" pid="7" name="MSIP_Label_8f716d1d-13e1-4569-9dd0-bef6621415c1_Enabled">
    <vt:lpwstr>true</vt:lpwstr>
  </property>
  <property fmtid="{D5CDD505-2E9C-101B-9397-08002B2CF9AE}" pid="8" name="MSIP_Label_8f716d1d-13e1-4569-9dd0-bef6621415c1_SetDate">
    <vt:lpwstr>2022-11-14T10:18:17Z</vt:lpwstr>
  </property>
  <property fmtid="{D5CDD505-2E9C-101B-9397-08002B2CF9AE}" pid="9" name="MSIP_Label_8f716d1d-13e1-4569-9dd0-bef6621415c1_Method">
    <vt:lpwstr>Standard</vt:lpwstr>
  </property>
  <property fmtid="{D5CDD505-2E9C-101B-9397-08002B2CF9AE}" pid="10" name="MSIP_Label_8f716d1d-13e1-4569-9dd0-bef6621415c1_Name">
    <vt:lpwstr>OFFICIAL</vt:lpwstr>
  </property>
  <property fmtid="{D5CDD505-2E9C-101B-9397-08002B2CF9AE}" pid="11" name="MSIP_Label_8f716d1d-13e1-4569-9dd0-bef6621415c1_SiteId">
    <vt:lpwstr>f31b07f0-9cf9-40db-964d-6ff986a97e3d</vt:lpwstr>
  </property>
  <property fmtid="{D5CDD505-2E9C-101B-9397-08002B2CF9AE}" pid="12" name="MSIP_Label_8f716d1d-13e1-4569-9dd0-bef6621415c1_ActionId">
    <vt:lpwstr>eb1f1794-4e2e-4072-8c59-43a9994b08af</vt:lpwstr>
  </property>
  <property fmtid="{D5CDD505-2E9C-101B-9397-08002B2CF9AE}" pid="13" name="MSIP_Label_8f716d1d-13e1-4569-9dd0-bef6621415c1_ContentBits">
    <vt:lpwstr>0</vt:lpwstr>
  </property>
  <property fmtid="{D5CDD505-2E9C-101B-9397-08002B2CF9AE}" pid="14" name="MediaServiceImageTags">
    <vt:lpwstr/>
  </property>
</Properties>
</file>